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8" r:id="rId3"/>
    <p:sldId id="315" r:id="rId4"/>
    <p:sldId id="341" r:id="rId5"/>
    <p:sldId id="342" r:id="rId6"/>
    <p:sldId id="309" r:id="rId7"/>
    <p:sldId id="310" r:id="rId8"/>
    <p:sldId id="311" r:id="rId9"/>
    <p:sldId id="338" r:id="rId10"/>
    <p:sldId id="344" r:id="rId11"/>
    <p:sldId id="343" r:id="rId12"/>
    <p:sldId id="257" r:id="rId13"/>
    <p:sldId id="266" r:id="rId14"/>
    <p:sldId id="267" r:id="rId15"/>
    <p:sldId id="278" r:id="rId16"/>
    <p:sldId id="280" r:id="rId17"/>
    <p:sldId id="348" r:id="rId18"/>
    <p:sldId id="265" r:id="rId19"/>
    <p:sldId id="282" r:id="rId20"/>
    <p:sldId id="283" r:id="rId21"/>
    <p:sldId id="345" r:id="rId22"/>
    <p:sldId id="268" r:id="rId23"/>
    <p:sldId id="270" r:id="rId24"/>
    <p:sldId id="272" r:id="rId25"/>
    <p:sldId id="271" r:id="rId26"/>
    <p:sldId id="274" r:id="rId27"/>
    <p:sldId id="273" r:id="rId28"/>
    <p:sldId id="335" r:id="rId29"/>
    <p:sldId id="277" r:id="rId30"/>
    <p:sldId id="281" r:id="rId31"/>
    <p:sldId id="269" r:id="rId32"/>
    <p:sldId id="316" r:id="rId33"/>
    <p:sldId id="276" r:id="rId34"/>
    <p:sldId id="258" r:id="rId35"/>
    <p:sldId id="286" r:id="rId36"/>
    <p:sldId id="285" r:id="rId37"/>
    <p:sldId id="287" r:id="rId38"/>
    <p:sldId id="292" r:id="rId39"/>
    <p:sldId id="289" r:id="rId40"/>
    <p:sldId id="290" r:id="rId41"/>
    <p:sldId id="291" r:id="rId42"/>
    <p:sldId id="336" r:id="rId43"/>
    <p:sldId id="337" r:id="rId44"/>
    <p:sldId id="295" r:id="rId45"/>
    <p:sldId id="294" r:id="rId46"/>
    <p:sldId id="296" r:id="rId47"/>
    <p:sldId id="293" r:id="rId48"/>
    <p:sldId id="313" r:id="rId49"/>
    <p:sldId id="312" r:id="rId50"/>
    <p:sldId id="314" r:id="rId51"/>
    <p:sldId id="297" r:id="rId52"/>
    <p:sldId id="298" r:id="rId53"/>
    <p:sldId id="299" r:id="rId54"/>
    <p:sldId id="261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17" r:id="rId65"/>
    <p:sldId id="329" r:id="rId66"/>
    <p:sldId id="333" r:id="rId67"/>
    <p:sldId id="331" r:id="rId68"/>
    <p:sldId id="334" r:id="rId69"/>
    <p:sldId id="332" r:id="rId70"/>
    <p:sldId id="339" r:id="rId71"/>
    <p:sldId id="340" r:id="rId72"/>
    <p:sldId id="260" r:id="rId73"/>
    <p:sldId id="323" r:id="rId74"/>
    <p:sldId id="319" r:id="rId75"/>
    <p:sldId id="320" r:id="rId76"/>
    <p:sldId id="321" r:id="rId77"/>
    <p:sldId id="322" r:id="rId78"/>
    <p:sldId id="259" r:id="rId79"/>
    <p:sldId id="324" r:id="rId80"/>
    <p:sldId id="325" r:id="rId81"/>
    <p:sldId id="326" r:id="rId82"/>
    <p:sldId id="327" r:id="rId83"/>
    <p:sldId id="328" r:id="rId84"/>
    <p:sldId id="346" r:id="rId85"/>
    <p:sldId id="347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98" autoAdjust="0"/>
    <p:restoredTop sz="94660"/>
  </p:normalViewPr>
  <p:slideViewPr>
    <p:cSldViewPr snapToGrid="0">
      <p:cViewPr>
        <p:scale>
          <a:sx n="101" d="100"/>
          <a:sy n="101" d="100"/>
        </p:scale>
        <p:origin x="38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ableStyles" Target="tableStyle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9626-07B7-4C28-BDC8-C54E61E19B13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7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9626-07B7-4C28-BDC8-C54E61E19B13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41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9626-07B7-4C28-BDC8-C54E61E19B13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75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b="1">
                <a:latin typeface="Agency FB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2AF762-DFEE-4324-BBA0-F4428F58D4E7}"/>
              </a:ext>
            </a:extLst>
          </p:cNvPr>
          <p:cNvSpPr/>
          <p:nvPr userDrawn="1"/>
        </p:nvSpPr>
        <p:spPr>
          <a:xfrm>
            <a:off x="0" y="364371"/>
            <a:ext cx="838200" cy="1326317"/>
          </a:xfrm>
          <a:prstGeom prst="rect">
            <a:avLst/>
          </a:prstGeom>
          <a:solidFill>
            <a:srgbClr val="31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01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785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60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77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80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24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2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9626-07B7-4C28-BDC8-C54E61E19B13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01DE47-48D7-4F0C-8A4A-26B866B8BC5B}"/>
              </a:ext>
            </a:extLst>
          </p:cNvPr>
          <p:cNvSpPr/>
          <p:nvPr userDrawn="1"/>
        </p:nvSpPr>
        <p:spPr>
          <a:xfrm>
            <a:off x="0" y="364371"/>
            <a:ext cx="838200" cy="1326317"/>
          </a:xfrm>
          <a:prstGeom prst="rect">
            <a:avLst/>
          </a:prstGeom>
          <a:solidFill>
            <a:srgbClr val="31B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68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479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43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65150-0911-4257-A3AF-4D9F5EE8E891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0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9626-07B7-4C28-BDC8-C54E61E19B13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7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9626-07B7-4C28-BDC8-C54E61E19B13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01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9626-07B7-4C28-BDC8-C54E61E19B13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1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9626-07B7-4C28-BDC8-C54E61E19B13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0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9626-07B7-4C28-BDC8-C54E61E19B13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89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9626-07B7-4C28-BDC8-C54E61E19B13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78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9626-07B7-4C28-BDC8-C54E61E19B13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8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69626-07B7-4C28-BDC8-C54E61E19B13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B5F66-1892-4773-BC6C-051107285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2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65150-0911-4257-A3AF-4D9F5EE8E891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9E01E-38E8-430C-A175-90EA884AA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93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cg.org/collateral/sec2_final.pdf" TargetMode="Externa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gi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D990CD-EAFC-47E9-BB6F-9EFCE73A040D}"/>
              </a:ext>
            </a:extLst>
          </p:cNvPr>
          <p:cNvSpPr txBox="1">
            <a:spLocks/>
          </p:cNvSpPr>
          <p:nvPr/>
        </p:nvSpPr>
        <p:spPr>
          <a:xfrm>
            <a:off x="1545769" y="172586"/>
            <a:ext cx="9144000" cy="1087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bg1"/>
                </a:solidFill>
                <a:latin typeface="Agency FB" panose="020B0503020202020204" pitchFamily="34" charset="0"/>
              </a:rPr>
              <a:t>Bitcoin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0813"/>
            <a:ext cx="9144000" cy="1087437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Agency FB" panose="020B0503020202020204" pitchFamily="34" charset="0"/>
              </a:rPr>
              <a:t>Bitcoin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769" y="5413891"/>
            <a:ext cx="9144000" cy="1085850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What Makes it Secure?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C683793-2A72-4ED5-9ED8-3BAE22F94725}"/>
              </a:ext>
            </a:extLst>
          </p:cNvPr>
          <p:cNvSpPr txBox="1">
            <a:spLocks/>
          </p:cNvSpPr>
          <p:nvPr/>
        </p:nvSpPr>
        <p:spPr>
          <a:xfrm>
            <a:off x="128861" y="5797017"/>
            <a:ext cx="3562607" cy="1233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Jason Follas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Sr. Software Engineer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Quicken Loans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4" descr="https://gm1.ggpht.com/DpDC0MQUcdwUWpIHsgnWIE5aFQ7h0EIRi0IZJ24vtAmYJr_VnR37zW9bGM9YzJq0SJBALdV5ibh8sLvmeL-8_tSmqx1Syy4Lff_mMyvfEKnnboGSIJ9Gdfn2PyXku5Ug1IFRkKdu-wFIyyWx26owd62a6wZ3TTfBRDKKqFvBNcGWp02M5z7gldwrNvmkokfF3FiMRF5ebBi6kVHUCAMmpe0bVSr3gidrR_HuDEtXeTtw_w5kD0rIWOHbeU-DbxyDFAdA7TAw21gwcHtJ3SNTfnQH8nM-14TTJaDtRlIZ38LOgWlsslw4Eeb3lnR3zD6PGGDtZHYtjFfM9KE7y8rLSrq-hSQ8ZLt_aXLaH-GH3Xv_Rer-9MC2ulnPOm3SdDJhcqDqRXLdp2uEkg2vh16_fppzaHIwXsi0yZAtrPBVPZzRxcuKNUF2R0Pn08tNAjTekp2pcSxL_uAHP5Mocrnpo14bJE2pFjoRVE6jjySkLD-AHdLveCWAaLtCvVoR7dbLbVO4MSUrBL37AQGa1sTe16gik6dRm_p_QstXy4GVHe_RANN6XwiCAwC4b9eQKcn82n-ixZgXCqgvN3l0ARJWSWBeIHDFokT4nJOoubNZwBPNTd7dlbWTa2bb8d_e-MRGF46Y7HnyjvVc2t7CynQwxvQiTnxIxgPzi3vdBXpDJqAJXd4pFwTnpS4ZRPk=w480-h654-l75-ft">
            <a:extLst>
              <a:ext uri="{FF2B5EF4-FFF2-40B4-BE49-F238E27FC236}">
                <a16:creationId xmlns:a16="http://schemas.microsoft.com/office/drawing/2014/main" id="{569FC4DB-1992-4992-96D4-00174DB92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20" y="5413891"/>
            <a:ext cx="1001089" cy="136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4AD343-36D5-46A2-BDD7-D1994762F50F}"/>
              </a:ext>
            </a:extLst>
          </p:cNvPr>
          <p:cNvSpPr txBox="1"/>
          <p:nvPr/>
        </p:nvSpPr>
        <p:spPr>
          <a:xfrm>
            <a:off x="10363837" y="6315075"/>
            <a:ext cx="93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jfollas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033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4E2FE-21B7-4D2F-A62B-B58ACE51A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Primer on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3496D-DF35-41FE-8267-9ACBD1F1F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Random numbers must be cryptographically secure: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Sequence of outputs cannot be used to predict future output</a:t>
            </a:r>
          </a:p>
          <a:p>
            <a:r>
              <a:rPr lang="en-US" dirty="0"/>
              <a:t>Even if internal state is discovered, cannot reconstruct past output</a:t>
            </a:r>
          </a:p>
          <a:p>
            <a:r>
              <a:rPr lang="en-US" dirty="0"/>
              <a:t>Even if internal state is discovered, cannot continue to predict future output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Never reuse a random number… ever!  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(We'll see why later…)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E36F59-A8AF-4400-AD2F-611B5511ADEE}"/>
              </a:ext>
            </a:extLst>
          </p:cNvPr>
          <p:cNvSpPr/>
          <p:nvPr/>
        </p:nvSpPr>
        <p:spPr>
          <a:xfrm>
            <a:off x="2634343" y="4856163"/>
            <a:ext cx="6923314" cy="132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91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SHA-256 Hashing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12640-352B-40FB-82C1-DD1FB507D1C7}"/>
              </a:ext>
            </a:extLst>
          </p:cNvPr>
          <p:cNvSpPr txBox="1"/>
          <p:nvPr/>
        </p:nvSpPr>
        <p:spPr>
          <a:xfrm>
            <a:off x="11476740" y="648866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50:00</a:t>
            </a:r>
          </a:p>
        </p:txBody>
      </p:sp>
    </p:spTree>
    <p:extLst>
      <p:ext uri="{BB962C8B-B14F-4D97-AF65-F5344CB8AC3E}">
        <p14:creationId xmlns:p14="http://schemas.microsoft.com/office/powerpoint/2010/main" val="3932185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438400"/>
            <a:ext cx="287610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10010010001001010101010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00001110111010110001010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00100011111100101001010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00101110100001110000001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11101011010010100101010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00111101110010011110111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11000100010010010100101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10001000000001111011010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11010001001011100110101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01010001001001001010001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10010101…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267200" y="3009900"/>
            <a:ext cx="14097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0" y="1800225"/>
            <a:ext cx="1600200" cy="3409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8115300" y="3009900"/>
            <a:ext cx="14097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10750" y="3320534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11011010010001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E85DD-CF7F-4EEF-A760-2E248788A8D7}"/>
              </a:ext>
            </a:extLst>
          </p:cNvPr>
          <p:cNvSpPr txBox="1"/>
          <p:nvPr/>
        </p:nvSpPr>
        <p:spPr>
          <a:xfrm>
            <a:off x="8997386" y="2069068"/>
            <a:ext cx="2636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"fingerprint" of the data</a:t>
            </a:r>
          </a:p>
        </p:txBody>
      </p:sp>
    </p:spTree>
    <p:extLst>
      <p:ext uri="{BB962C8B-B14F-4D97-AF65-F5344CB8AC3E}">
        <p14:creationId xmlns:p14="http://schemas.microsoft.com/office/powerpoint/2010/main" val="2651273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SHA-256 (32-byte hash)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"Test123"</a:t>
            </a:r>
            <a:br>
              <a:rPr lang="en-US" dirty="0"/>
            </a:b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d9b5f58f0b38198293971865a14074f59eba3e82595becbe86ae51f1d9f1f65e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sz="3600" dirty="0"/>
              <a:t>"Test12</a:t>
            </a:r>
            <a:r>
              <a:rPr lang="en-US" sz="3600" dirty="0">
                <a:solidFill>
                  <a:srgbClr val="FF0000"/>
                </a:solidFill>
              </a:rPr>
              <a:t>4</a:t>
            </a:r>
            <a:r>
              <a:rPr lang="en-US" sz="3600" dirty="0"/>
              <a:t>"</a:t>
            </a:r>
            <a:br>
              <a:rPr lang="en-US" dirty="0"/>
            </a:b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0e43de33fae4dad0d3fee6cfb18dcb185cae51b3581790da9786e0d02dd650b8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"</a:t>
            </a:r>
            <a:r>
              <a:rPr lang="en-US" sz="3600" dirty="0">
                <a:solidFill>
                  <a:srgbClr val="FF0000"/>
                </a:solidFill>
              </a:rPr>
              <a:t>t</a:t>
            </a:r>
            <a:r>
              <a:rPr lang="en-US" sz="3600" dirty="0"/>
              <a:t>est124"</a:t>
            </a:r>
            <a:br>
              <a:rPr lang="en-US" sz="3600" dirty="0"/>
            </a:b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a248d958573f5b710bfa762512f6bfb7f6e8aa7c42e69296f7e5843ef6ce197e</a:t>
            </a:r>
          </a:p>
        </p:txBody>
      </p:sp>
    </p:spTree>
    <p:extLst>
      <p:ext uri="{BB962C8B-B14F-4D97-AF65-F5344CB8AC3E}">
        <p14:creationId xmlns:p14="http://schemas.microsoft.com/office/powerpoint/2010/main" val="2763297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7/7d/SHA-2.svg/836px-SHA-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202" y="216455"/>
            <a:ext cx="5771625" cy="407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550223"/>
            <a:ext cx="10936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By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User:kockmeyer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- Own work, CC BY-SA 3.0, https://commons.wikimedia.org/w/index.php?curid=1823488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98" y="4643904"/>
            <a:ext cx="5368431" cy="15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49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3083-0AA4-452F-A27A-7CA9CD0B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Hashes as 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B37A3-0A42-43E5-94C3-71DDE6514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as the ID for transactions, blocks, etc. </a:t>
            </a:r>
          </a:p>
          <a:p>
            <a:r>
              <a:rPr lang="en-US" dirty="0"/>
              <a:t>Proves that the data has not been changed (immutable)</a:t>
            </a:r>
          </a:p>
          <a:p>
            <a:r>
              <a:rPr lang="en-US" dirty="0"/>
              <a:t>Link to previous record by its hash/ID ("chain" of immutability)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F07AE-F608-46FD-BFF7-C940DE5A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59" y="4043101"/>
            <a:ext cx="2143424" cy="2143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6BC2D-BACA-48F4-94CC-B48C2B5C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659" y="4043101"/>
            <a:ext cx="2143424" cy="2143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145A3-356F-4F64-BD6A-C72926EA1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459" y="4043101"/>
            <a:ext cx="2143424" cy="2143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A3537-3784-43C2-81A9-11954325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471" y="4043101"/>
            <a:ext cx="2143424" cy="214342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B58F8C8-9310-48A2-900D-C57417925E10}"/>
              </a:ext>
            </a:extLst>
          </p:cNvPr>
          <p:cNvSpPr/>
          <p:nvPr/>
        </p:nvSpPr>
        <p:spPr>
          <a:xfrm flipH="1">
            <a:off x="2549070" y="4868070"/>
            <a:ext cx="1074588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175A522-C7D4-4DC6-8CA9-F322DE97F456}"/>
              </a:ext>
            </a:extLst>
          </p:cNvPr>
          <p:cNvSpPr/>
          <p:nvPr/>
        </p:nvSpPr>
        <p:spPr>
          <a:xfrm flipH="1">
            <a:off x="5647869" y="4868070"/>
            <a:ext cx="1074588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8254B8B-1F48-4C74-9360-EC4DA1678EB7}"/>
              </a:ext>
            </a:extLst>
          </p:cNvPr>
          <p:cNvSpPr/>
          <p:nvPr/>
        </p:nvSpPr>
        <p:spPr>
          <a:xfrm flipH="1">
            <a:off x="8746667" y="4868070"/>
            <a:ext cx="1193804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53C0A9-7298-4CB1-B1CD-E96D173B5D05}"/>
              </a:ext>
            </a:extLst>
          </p:cNvPr>
          <p:cNvSpPr txBox="1"/>
          <p:nvPr/>
        </p:nvSpPr>
        <p:spPr>
          <a:xfrm>
            <a:off x="1025741" y="3673769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ID=1234…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87E0D9-C07B-435A-BE0B-54038589BD69}"/>
              </a:ext>
            </a:extLst>
          </p:cNvPr>
          <p:cNvSpPr txBox="1"/>
          <p:nvPr/>
        </p:nvSpPr>
        <p:spPr>
          <a:xfrm>
            <a:off x="4124541" y="367376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ID=9876…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0E7CC-DCBB-468A-8916-F5B59D6FCEC4}"/>
              </a:ext>
            </a:extLst>
          </p:cNvPr>
          <p:cNvSpPr txBox="1"/>
          <p:nvPr/>
        </p:nvSpPr>
        <p:spPr>
          <a:xfrm>
            <a:off x="7223606" y="367376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ID=8273…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50F32F-E1CC-46F6-B752-90814519437D}"/>
              </a:ext>
            </a:extLst>
          </p:cNvPr>
          <p:cNvSpPr txBox="1"/>
          <p:nvPr/>
        </p:nvSpPr>
        <p:spPr>
          <a:xfrm>
            <a:off x="10434843" y="367376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ID=3746…</a:t>
            </a:r>
          </a:p>
        </p:txBody>
      </p:sp>
    </p:spTree>
    <p:extLst>
      <p:ext uri="{BB962C8B-B14F-4D97-AF65-F5344CB8AC3E}">
        <p14:creationId xmlns:p14="http://schemas.microsoft.com/office/powerpoint/2010/main" val="379779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/>
      <p:bldP spid="15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3083-0AA4-452F-A27A-7CA9CD0B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Hashes as Proof of Work for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B37A3-0A42-43E5-94C3-71DDE6514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Miner includes transactions in a new block</a:t>
            </a:r>
          </a:p>
          <a:p>
            <a:r>
              <a:rPr lang="en-US" dirty="0"/>
              <a:t>First transaction pays the Miner the block reward and transaction fees</a:t>
            </a:r>
          </a:p>
          <a:p>
            <a:r>
              <a:rPr lang="en-US" dirty="0"/>
              <a:t>The Miner then hashes of the block's contents</a:t>
            </a:r>
          </a:p>
          <a:p>
            <a:r>
              <a:rPr lang="en-US" dirty="0"/>
              <a:t>If there is not enough leading zeros in hash, then change something and hash again. Repeat billions of times per second per device </a:t>
            </a:r>
          </a:p>
          <a:p>
            <a:pPr lvl="1"/>
            <a:r>
              <a:rPr lang="en-US" dirty="0"/>
              <a:t>Nonce (a counter in the header)</a:t>
            </a:r>
          </a:p>
          <a:p>
            <a:pPr lvl="1"/>
            <a:r>
              <a:rPr lang="en-US" dirty="0"/>
              <a:t>Change the timestamp in the header</a:t>
            </a:r>
          </a:p>
          <a:p>
            <a:pPr lvl="1"/>
            <a:r>
              <a:rPr lang="en-US" dirty="0"/>
              <a:t>Add more transactions</a:t>
            </a:r>
          </a:p>
          <a:p>
            <a:pPr lvl="1"/>
            <a:r>
              <a:rPr lang="en-US" dirty="0"/>
              <a:t>Rearrange transactions</a:t>
            </a:r>
          </a:p>
        </p:txBody>
      </p:sp>
    </p:spTree>
    <p:extLst>
      <p:ext uri="{BB962C8B-B14F-4D97-AF65-F5344CB8AC3E}">
        <p14:creationId xmlns:p14="http://schemas.microsoft.com/office/powerpoint/2010/main" val="2777721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AA20BA-A93D-464E-8A3E-751BFC788B9F}"/>
              </a:ext>
            </a:extLst>
          </p:cNvPr>
          <p:cNvSpPr txBox="1"/>
          <p:nvPr/>
        </p:nvSpPr>
        <p:spPr>
          <a:xfrm>
            <a:off x="11476740" y="648866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45:00</a:t>
            </a:r>
          </a:p>
        </p:txBody>
      </p:sp>
    </p:spTree>
    <p:extLst>
      <p:ext uri="{BB962C8B-B14F-4D97-AF65-F5344CB8AC3E}">
        <p14:creationId xmlns:p14="http://schemas.microsoft.com/office/powerpoint/2010/main" val="1961411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FE45A6-2D42-4E7D-ADC8-2F3CFB7CF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223" y="1971403"/>
            <a:ext cx="2674620" cy="2674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471C59-0B35-48FD-B36F-A209233E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63" y="1971403"/>
            <a:ext cx="2674620" cy="2674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A9FE32-A462-4E1C-B536-3B31AD6709CD}"/>
              </a:ext>
            </a:extLst>
          </p:cNvPr>
          <p:cNvSpPr txBox="1"/>
          <p:nvPr/>
        </p:nvSpPr>
        <p:spPr>
          <a:xfrm>
            <a:off x="5021631" y="3016325"/>
            <a:ext cx="2027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+ 4 hours 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2F470-9D85-43F0-AC50-B477F75495C7}"/>
              </a:ext>
            </a:extLst>
          </p:cNvPr>
          <p:cNvSpPr txBox="1"/>
          <p:nvPr/>
        </p:nvSpPr>
        <p:spPr>
          <a:xfrm>
            <a:off x="3144903" y="4775563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10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DC525-DBC3-4E6E-95A4-1C557D78E1F3}"/>
              </a:ext>
            </a:extLst>
          </p:cNvPr>
          <p:cNvSpPr txBox="1"/>
          <p:nvPr/>
        </p:nvSpPr>
        <p:spPr>
          <a:xfrm>
            <a:off x="5659339" y="4775563"/>
            <a:ext cx="752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+ 4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C22312-D1EB-47F7-A4F0-E0E79247D3D3}"/>
              </a:ext>
            </a:extLst>
          </p:cNvPr>
          <p:cNvSpPr txBox="1"/>
          <p:nvPr/>
        </p:nvSpPr>
        <p:spPr>
          <a:xfrm>
            <a:off x="8275567" y="4775563"/>
            <a:ext cx="647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=2</a:t>
            </a:r>
          </a:p>
        </p:txBody>
      </p:sp>
    </p:spTree>
    <p:extLst>
      <p:ext uri="{BB962C8B-B14F-4D97-AF65-F5344CB8AC3E}">
        <p14:creationId xmlns:p14="http://schemas.microsoft.com/office/powerpoint/2010/main" val="427667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0E938B-63F7-4D60-9C0C-DC6D5F897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785795"/>
            <a:ext cx="9107171" cy="3486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E56C7A-A1D6-4483-8148-1A83D74A0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13" y="785795"/>
            <a:ext cx="9107171" cy="3486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26B43E-B9C4-4720-8830-84800C20DEF6}"/>
              </a:ext>
            </a:extLst>
          </p:cNvPr>
          <p:cNvSpPr txBox="1"/>
          <p:nvPr/>
        </p:nvSpPr>
        <p:spPr>
          <a:xfrm>
            <a:off x="2070346" y="4542971"/>
            <a:ext cx="80513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What note is 9 half-steps above F?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3CBD0B-86DC-4C1C-A73B-1796DCF170B0}"/>
              </a:ext>
            </a:extLst>
          </p:cNvPr>
          <p:cNvSpPr txBox="1"/>
          <p:nvPr/>
        </p:nvSpPr>
        <p:spPr>
          <a:xfrm>
            <a:off x="5075526" y="5582951"/>
            <a:ext cx="2040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(8 + 9 = 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21F51-046E-4DC7-8A3A-43E407FA55C2}"/>
              </a:ext>
            </a:extLst>
          </p:cNvPr>
          <p:cNvSpPr txBox="1"/>
          <p:nvPr/>
        </p:nvSpPr>
        <p:spPr>
          <a:xfrm>
            <a:off x="4827423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D581D-AB6C-46E8-9D69-C7677340ADA8}"/>
              </a:ext>
            </a:extLst>
          </p:cNvPr>
          <p:cNvSpPr txBox="1"/>
          <p:nvPr/>
        </p:nvSpPr>
        <p:spPr>
          <a:xfrm>
            <a:off x="5129109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21410-3E27-40B2-A59E-C1541BD2B671}"/>
              </a:ext>
            </a:extLst>
          </p:cNvPr>
          <p:cNvSpPr txBox="1"/>
          <p:nvPr/>
        </p:nvSpPr>
        <p:spPr>
          <a:xfrm>
            <a:off x="5474337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59532-73C5-4F99-B60F-C4707A6642B4}"/>
              </a:ext>
            </a:extLst>
          </p:cNvPr>
          <p:cNvSpPr txBox="1"/>
          <p:nvPr/>
        </p:nvSpPr>
        <p:spPr>
          <a:xfrm>
            <a:off x="5945154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67097-F67A-4710-BB30-3473C3A47A00}"/>
              </a:ext>
            </a:extLst>
          </p:cNvPr>
          <p:cNvSpPr txBox="1"/>
          <p:nvPr/>
        </p:nvSpPr>
        <p:spPr>
          <a:xfrm>
            <a:off x="6294156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CDC268-FE98-47F2-A318-C6D8FD6EC735}"/>
              </a:ext>
            </a:extLst>
          </p:cNvPr>
          <p:cNvSpPr txBox="1"/>
          <p:nvPr/>
        </p:nvSpPr>
        <p:spPr>
          <a:xfrm>
            <a:off x="6605971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50CFC-4C2C-414A-B5C2-69E926050EC6}"/>
              </a:ext>
            </a:extLst>
          </p:cNvPr>
          <p:cNvSpPr txBox="1"/>
          <p:nvPr/>
        </p:nvSpPr>
        <p:spPr>
          <a:xfrm>
            <a:off x="6907657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CFA6A2-2934-483A-A1B2-E3C5AAF57996}"/>
              </a:ext>
            </a:extLst>
          </p:cNvPr>
          <p:cNvSpPr txBox="1"/>
          <p:nvPr/>
        </p:nvSpPr>
        <p:spPr>
          <a:xfrm>
            <a:off x="7266788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65990-122D-4963-BDA3-3D8E6A46C0C5}"/>
              </a:ext>
            </a:extLst>
          </p:cNvPr>
          <p:cNvSpPr txBox="1"/>
          <p:nvPr/>
        </p:nvSpPr>
        <p:spPr>
          <a:xfrm>
            <a:off x="7701205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3058BE-07E7-4FCE-9C0E-6D19B331B1B9}"/>
              </a:ext>
            </a:extLst>
          </p:cNvPr>
          <p:cNvSpPr txBox="1"/>
          <p:nvPr/>
        </p:nvSpPr>
        <p:spPr>
          <a:xfrm>
            <a:off x="8080160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F48FA7-27C6-4B35-89D9-B0361F824C8D}"/>
              </a:ext>
            </a:extLst>
          </p:cNvPr>
          <p:cNvSpPr txBox="1"/>
          <p:nvPr/>
        </p:nvSpPr>
        <p:spPr>
          <a:xfrm>
            <a:off x="8344980" y="54864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D4725C-EFC5-46C0-9B26-22B56551489F}"/>
              </a:ext>
            </a:extLst>
          </p:cNvPr>
          <p:cNvSpPr txBox="1"/>
          <p:nvPr/>
        </p:nvSpPr>
        <p:spPr>
          <a:xfrm>
            <a:off x="8481256" y="548640"/>
            <a:ext cx="677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A5F134-AF27-4BB5-BB34-C1500C13321E}"/>
              </a:ext>
            </a:extLst>
          </p:cNvPr>
          <p:cNvSpPr txBox="1"/>
          <p:nvPr/>
        </p:nvSpPr>
        <p:spPr>
          <a:xfrm>
            <a:off x="8992616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F63F6-80F2-47EB-820D-5925E6B8EA24}"/>
              </a:ext>
            </a:extLst>
          </p:cNvPr>
          <p:cNvSpPr txBox="1"/>
          <p:nvPr/>
        </p:nvSpPr>
        <p:spPr>
          <a:xfrm>
            <a:off x="9294302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AFA45-2B71-4DB0-8659-103DFC4738FF}"/>
              </a:ext>
            </a:extLst>
          </p:cNvPr>
          <p:cNvSpPr txBox="1"/>
          <p:nvPr/>
        </p:nvSpPr>
        <p:spPr>
          <a:xfrm>
            <a:off x="9639530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A19C2A-A792-4C81-BCA1-76F874BB3120}"/>
              </a:ext>
            </a:extLst>
          </p:cNvPr>
          <p:cNvSpPr txBox="1"/>
          <p:nvPr/>
        </p:nvSpPr>
        <p:spPr>
          <a:xfrm>
            <a:off x="1812497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CFC90E-25F4-41E7-96C7-24A411996E03}"/>
              </a:ext>
            </a:extLst>
          </p:cNvPr>
          <p:cNvSpPr txBox="1"/>
          <p:nvPr/>
        </p:nvSpPr>
        <p:spPr>
          <a:xfrm>
            <a:off x="2161499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11E5EB-A16F-45D5-A318-C79BDE0EC835}"/>
              </a:ext>
            </a:extLst>
          </p:cNvPr>
          <p:cNvSpPr txBox="1"/>
          <p:nvPr/>
        </p:nvSpPr>
        <p:spPr>
          <a:xfrm>
            <a:off x="2473314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02BFB7-542B-41BD-949E-757714683C89}"/>
              </a:ext>
            </a:extLst>
          </p:cNvPr>
          <p:cNvSpPr txBox="1"/>
          <p:nvPr/>
        </p:nvSpPr>
        <p:spPr>
          <a:xfrm>
            <a:off x="2775000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414CD3-03FF-4655-BE21-D854C1385406}"/>
              </a:ext>
            </a:extLst>
          </p:cNvPr>
          <p:cNvSpPr txBox="1"/>
          <p:nvPr/>
        </p:nvSpPr>
        <p:spPr>
          <a:xfrm>
            <a:off x="3134131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0BD62-E491-45D5-BD77-1E9C070BDF55}"/>
              </a:ext>
            </a:extLst>
          </p:cNvPr>
          <p:cNvSpPr txBox="1"/>
          <p:nvPr/>
        </p:nvSpPr>
        <p:spPr>
          <a:xfrm>
            <a:off x="3568548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26741E-F51D-4260-A58F-AD83CB2B01D2}"/>
              </a:ext>
            </a:extLst>
          </p:cNvPr>
          <p:cNvSpPr txBox="1"/>
          <p:nvPr/>
        </p:nvSpPr>
        <p:spPr>
          <a:xfrm>
            <a:off x="3947503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F47620-B9BD-428E-8D21-6AC8B9D7DDC4}"/>
              </a:ext>
            </a:extLst>
          </p:cNvPr>
          <p:cNvSpPr txBox="1"/>
          <p:nvPr/>
        </p:nvSpPr>
        <p:spPr>
          <a:xfrm>
            <a:off x="4193273" y="54864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E1DB4D-46F7-4B89-9F00-4EC1F15140C7}"/>
              </a:ext>
            </a:extLst>
          </p:cNvPr>
          <p:cNvSpPr txBox="1"/>
          <p:nvPr/>
        </p:nvSpPr>
        <p:spPr>
          <a:xfrm>
            <a:off x="4320024" y="548640"/>
            <a:ext cx="67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11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A27FC6-F1AB-4AFF-8FC6-C2F67A335108}"/>
              </a:ext>
            </a:extLst>
          </p:cNvPr>
          <p:cNvSpPr txBox="1"/>
          <p:nvPr/>
        </p:nvSpPr>
        <p:spPr>
          <a:xfrm>
            <a:off x="10152073" y="5486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905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C3FAB-2A1B-439A-A9D0-147CE9D8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Bitcoin: What makes it secure?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F2139-12A0-444F-8300-345A5822B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Bitcoin is a cryptocurrency, but what does that mean? How is mathematics used to protect your Bitcoins and your identity? What is the long-term outlook for the level of cryptography that is used by Bitcoin before anyone with commodity hardware can crack the codes? This session attempts to answer those questions while providing a primer of how cryptographic hashing algorithms and elliptic curve digital signature algorithms work, and how they have been broken in the past.</a:t>
            </a:r>
          </a:p>
        </p:txBody>
      </p:sp>
    </p:spTree>
    <p:extLst>
      <p:ext uri="{BB962C8B-B14F-4D97-AF65-F5344CB8AC3E}">
        <p14:creationId xmlns:p14="http://schemas.microsoft.com/office/powerpoint/2010/main" val="893419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F159A4-252F-44FE-826D-79086439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334" y="-1870347"/>
            <a:ext cx="4143926" cy="126854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B03151-C3F9-44A8-8D00-6C9ABB0EF46C}"/>
              </a:ext>
            </a:extLst>
          </p:cNvPr>
          <p:cNvSpPr/>
          <p:nvPr/>
        </p:nvSpPr>
        <p:spPr>
          <a:xfrm>
            <a:off x="536214" y="1347569"/>
            <a:ext cx="54451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What note is on the 10</a:t>
            </a:r>
            <a:r>
              <a:rPr lang="en-US" sz="3200" baseline="30000" dirty="0"/>
              <a:t>th</a:t>
            </a:r>
            <a:r>
              <a:rPr lang="en-US" sz="3200" dirty="0"/>
              <a:t>  </a:t>
            </a:r>
          </a:p>
          <a:p>
            <a:pPr algn="ctr"/>
            <a:r>
              <a:rPr lang="en-US" sz="3200" dirty="0"/>
              <a:t>fret of the 6</a:t>
            </a:r>
            <a:r>
              <a:rPr lang="en-US" sz="3200" baseline="30000" dirty="0"/>
              <a:t>th</a:t>
            </a:r>
            <a:r>
              <a:rPr lang="en-US" sz="3200" dirty="0"/>
              <a:t> string?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58914D-EC30-4B5C-B187-46C14AEA6A12}"/>
              </a:ext>
            </a:extLst>
          </p:cNvPr>
          <p:cNvSpPr/>
          <p:nvPr/>
        </p:nvSpPr>
        <p:spPr>
          <a:xfrm>
            <a:off x="8213496" y="3952396"/>
            <a:ext cx="176106" cy="176106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3FEAD9A-EFCE-4146-AA6D-DA20C83BB510}"/>
              </a:ext>
            </a:extLst>
          </p:cNvPr>
          <p:cNvSpPr/>
          <p:nvPr/>
        </p:nvSpPr>
        <p:spPr>
          <a:xfrm>
            <a:off x="6168570" y="3651044"/>
            <a:ext cx="1799771" cy="74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3ABE71-F49C-4393-BD9A-9CE4E5541CE2}"/>
              </a:ext>
            </a:extLst>
          </p:cNvPr>
          <p:cNvSpPr txBox="1"/>
          <p:nvPr/>
        </p:nvSpPr>
        <p:spPr>
          <a:xfrm>
            <a:off x="9120206" y="5178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A453B4-9589-49F5-AF3E-ECD79615B224}"/>
              </a:ext>
            </a:extLst>
          </p:cNvPr>
          <p:cNvSpPr txBox="1"/>
          <p:nvPr/>
        </p:nvSpPr>
        <p:spPr>
          <a:xfrm>
            <a:off x="9120206" y="9605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2020A-B143-4DB8-B86F-8295A64CC275}"/>
              </a:ext>
            </a:extLst>
          </p:cNvPr>
          <p:cNvSpPr txBox="1"/>
          <p:nvPr/>
        </p:nvSpPr>
        <p:spPr>
          <a:xfrm>
            <a:off x="9120206" y="1414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3D90D-11B2-4E4A-B8E1-0F7D50D9AE35}"/>
              </a:ext>
            </a:extLst>
          </p:cNvPr>
          <p:cNvSpPr txBox="1"/>
          <p:nvPr/>
        </p:nvSpPr>
        <p:spPr>
          <a:xfrm>
            <a:off x="9120206" y="17838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758FC0-8FB0-47BA-A8B0-C41BC620AE42}"/>
              </a:ext>
            </a:extLst>
          </p:cNvPr>
          <p:cNvSpPr txBox="1"/>
          <p:nvPr/>
        </p:nvSpPr>
        <p:spPr>
          <a:xfrm>
            <a:off x="9120206" y="22112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38DF0-10C4-4217-942E-C22CFCE0B7D5}"/>
              </a:ext>
            </a:extLst>
          </p:cNvPr>
          <p:cNvSpPr txBox="1"/>
          <p:nvPr/>
        </p:nvSpPr>
        <p:spPr>
          <a:xfrm>
            <a:off x="9120206" y="25757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C34C2E-31BA-41CD-8D0C-3699396FCD4E}"/>
              </a:ext>
            </a:extLst>
          </p:cNvPr>
          <p:cNvSpPr txBox="1"/>
          <p:nvPr/>
        </p:nvSpPr>
        <p:spPr>
          <a:xfrm>
            <a:off x="9120206" y="29182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642A5-077B-4AE9-A8D5-995DB4E87E0D}"/>
              </a:ext>
            </a:extLst>
          </p:cNvPr>
          <p:cNvSpPr txBox="1"/>
          <p:nvPr/>
        </p:nvSpPr>
        <p:spPr>
          <a:xfrm>
            <a:off x="9122327" y="3226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240143-6101-4091-952B-18CE41E9593F}"/>
              </a:ext>
            </a:extLst>
          </p:cNvPr>
          <p:cNvSpPr txBox="1"/>
          <p:nvPr/>
        </p:nvSpPr>
        <p:spPr>
          <a:xfrm>
            <a:off x="9120206" y="35502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C8BB9F-C2B3-4EFB-B52A-E156E18BCA74}"/>
              </a:ext>
            </a:extLst>
          </p:cNvPr>
          <p:cNvSpPr txBox="1"/>
          <p:nvPr/>
        </p:nvSpPr>
        <p:spPr>
          <a:xfrm>
            <a:off x="9061696" y="38390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5D0132A-C8DF-4122-8C5E-9C3DACC4D965}"/>
              </a:ext>
            </a:extLst>
          </p:cNvPr>
          <p:cNvSpPr/>
          <p:nvPr/>
        </p:nvSpPr>
        <p:spPr>
          <a:xfrm>
            <a:off x="6168569" y="94519"/>
            <a:ext cx="1799771" cy="74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86A8F2A-0F27-4B46-85D8-6065EC6C0A88}"/>
              </a:ext>
            </a:extLst>
          </p:cNvPr>
          <p:cNvSpPr/>
          <p:nvPr/>
        </p:nvSpPr>
        <p:spPr>
          <a:xfrm>
            <a:off x="6168569" y="2045569"/>
            <a:ext cx="1799771" cy="74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6813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000" dirty="0">
                <a:cs typeface="Consolas" panose="020B0609020204030204" pitchFamily="49" charset="0"/>
              </a:rPr>
              <a:t>Only integers – no fractions (remainders instead)</a:t>
            </a:r>
          </a:p>
          <a:p>
            <a:r>
              <a:rPr lang="en-US" sz="3000" dirty="0">
                <a:cs typeface="Consolas" panose="020B0609020204030204" pitchFamily="49" charset="0"/>
              </a:rPr>
              <a:t>All calculations are done Modulo P (a prime number)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 Multiples of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5x1 =  ?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5x2 =  ?     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941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cs typeface="Consolas" panose="020B0609020204030204" pitchFamily="49" charset="0"/>
              </a:rPr>
              <a:t>Only integers – no fractions (remainders instead)</a:t>
            </a:r>
          </a:p>
          <a:p>
            <a:r>
              <a:rPr lang="en-US" sz="3000" dirty="0">
                <a:cs typeface="Consolas" panose="020B0609020204030204" pitchFamily="49" charset="0"/>
              </a:rPr>
              <a:t>All calculations are done Modulo P (a prime number)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 Multiples of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5x1 =  5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5x2 = 10     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732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cs typeface="Consolas" panose="020B0609020204030204" pitchFamily="49" charset="0"/>
              </a:rPr>
              <a:t>Only integers – no fractions (remainders instead)</a:t>
            </a:r>
          </a:p>
          <a:p>
            <a:r>
              <a:rPr lang="en-US" sz="3000" dirty="0">
                <a:cs typeface="Consolas" panose="020B0609020204030204" pitchFamily="49" charset="0"/>
              </a:rPr>
              <a:t>All calculations are done Modulo P (a prime number)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 Multiples of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5x1 =  5 ≡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5x2 = 10 ≡ 3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59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cs typeface="Consolas" panose="020B0609020204030204" pitchFamily="49" charset="0"/>
              </a:rPr>
              <a:t>Only integers – no fractions (remainders instead)</a:t>
            </a:r>
          </a:p>
          <a:p>
            <a:r>
              <a:rPr lang="en-US" sz="3000" dirty="0">
                <a:cs typeface="Consolas" panose="020B0609020204030204" pitchFamily="49" charset="0"/>
              </a:rPr>
              <a:t>All calculations are done Modulo P (a prime number)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 Multiples of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5x1 =  5 ≡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5x6 = 30 ≡ 2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5x2 = 10 ≡ 3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5x7 = 35 ≡ 0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5x3 = 15 ≡ 1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5x8 = 40 ≡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5x4 = 20 ≡ 6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5x9 = 45 ≡ 3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5x5 = 25 ≡ 4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(the pattern is repeating now)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950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Consolas" panose="020B0609020204030204" pitchFamily="49" charset="0"/>
              </a:rPr>
              <a:t>10x40 = 400 </a:t>
            </a:r>
            <a:endParaRPr lang="en-US" sz="3000" dirty="0">
              <a:solidFill>
                <a:srgbClr val="FF0000"/>
              </a:solidFill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000" dirty="0">
                <a:latin typeface="Consolas" panose="020B0609020204030204" pitchFamily="49" charset="0"/>
              </a:rPr>
              <a:t>10x5  = 50  </a:t>
            </a:r>
            <a:endParaRPr lang="en-US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 Multiples of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5x1 =  </a:t>
            </a:r>
            <a:r>
              <a:rPr lang="en-US" sz="2000" dirty="0">
                <a:latin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≡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5x6 = 30 ≡ 2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5x2 = </a:t>
            </a:r>
            <a:r>
              <a:rPr lang="en-US" sz="2000" dirty="0">
                <a:latin typeface="Consolas" panose="020B0609020204030204" pitchFamily="49" charset="0"/>
              </a:rPr>
              <a:t>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≡ 3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5x7 = 35 ≡ 0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5x3 = 15 ≡ 1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5x8 = </a:t>
            </a:r>
            <a:r>
              <a:rPr lang="en-US" sz="2000" dirty="0">
                <a:latin typeface="Consolas" panose="020B0609020204030204" pitchFamily="49" charset="0"/>
              </a:rPr>
              <a:t>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≡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5x4 = 20 ≡ 6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5x9 = 45 ≡ 3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5x5 = 25 ≡ 4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(the pattern is repeating now)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170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Consolas" panose="020B0609020204030204" pitchFamily="49" charset="0"/>
              </a:rPr>
              <a:t>10x40 = 400 = 7x57+1 </a:t>
            </a:r>
          </a:p>
          <a:p>
            <a:pPr marL="0" indent="0">
              <a:buNone/>
            </a:pPr>
            <a:r>
              <a:rPr lang="en-US" sz="3000" dirty="0">
                <a:latin typeface="Consolas" panose="020B0609020204030204" pitchFamily="49" charset="0"/>
              </a:rPr>
              <a:t>10x5  = 50  = 7x7 +1</a:t>
            </a:r>
            <a:endParaRPr lang="en-US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 Multiples of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5x1 =  5 ≡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5x6 = 30 ≡ 2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5x2 = 10 ≡ 3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5x7 = 35 ≡ 0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5x3 = 15 ≡ 1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5x8 = 40 ≡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5x4 = 20 ≡ 6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5x9 = 45 ≡ 3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5x5 = 25 ≡ 4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(the pattern is repeating now)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4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  <a:r>
              <a:rPr lang="en-US" sz="3000" dirty="0">
                <a:latin typeface="Consolas" panose="020B0609020204030204" pitchFamily="49" charset="0"/>
              </a:rPr>
              <a:t>x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40</a:t>
            </a:r>
            <a:r>
              <a:rPr lang="en-US" sz="3000" dirty="0">
                <a:latin typeface="Consolas" panose="020B0609020204030204" pitchFamily="49" charset="0"/>
              </a:rPr>
              <a:t> = 400 = 7x57+1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≡ </a:t>
            </a:r>
            <a:r>
              <a:rPr lang="en-US" sz="3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 = 15 ≡ 1 </a:t>
            </a:r>
            <a:r>
              <a:rPr lang="en-US" sz="3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  <a:r>
              <a:rPr lang="en-US" sz="30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  <a:r>
              <a:rPr lang="en-US" sz="3000" dirty="0">
                <a:latin typeface="Consolas" panose="020B0609020204030204" pitchFamily="49" charset="0"/>
              </a:rPr>
              <a:t>x</a:t>
            </a:r>
            <a:r>
              <a:rPr lang="en-US" sz="3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sz="3000" dirty="0">
                <a:latin typeface="Consolas" panose="020B0609020204030204" pitchFamily="49" charset="0"/>
              </a:rPr>
              <a:t>  = 50  = 7x7 +1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≡ </a:t>
            </a:r>
            <a:r>
              <a:rPr lang="en-US" sz="3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3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 = 15 ≡ 1 </a:t>
            </a:r>
            <a:r>
              <a:rPr lang="en-US" sz="3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  <a:endParaRPr lang="en-US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 Multiples of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5x1 =  5 ≡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5x6 = 30 ≡ 2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5x2 = 10 ≡ 3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5x7 = 35 ≡ 0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5x3 = 15 ≡ 1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5x8 = 40 ≡ 5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5x4 = 20 ≡ 6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5x9 = 45 ≡ 3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5x5 = 25 ≡ 4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(mod 7)     (the pattern is repeating now)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DA719D-092F-4782-812D-7E4DF0CD237B}"/>
              </a:ext>
            </a:extLst>
          </p:cNvPr>
          <p:cNvSpPr/>
          <p:nvPr/>
        </p:nvSpPr>
        <p:spPr>
          <a:xfrm>
            <a:off x="1812022" y="4136571"/>
            <a:ext cx="829577" cy="3095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FA9C3E-A5C5-4BD6-B4F9-BE01FB0DA51D}"/>
              </a:ext>
            </a:extLst>
          </p:cNvPr>
          <p:cNvSpPr/>
          <p:nvPr/>
        </p:nvSpPr>
        <p:spPr>
          <a:xfrm>
            <a:off x="1711354" y="4504888"/>
            <a:ext cx="930245" cy="360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924486-0BF5-4A2F-B298-5DA333CF92D3}"/>
              </a:ext>
            </a:extLst>
          </p:cNvPr>
          <p:cNvSpPr/>
          <p:nvPr/>
        </p:nvSpPr>
        <p:spPr>
          <a:xfrm>
            <a:off x="5209563" y="4907560"/>
            <a:ext cx="944494" cy="35233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58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Multiplication Modulo 7        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(Finite Field F</a:t>
            </a:r>
            <a:r>
              <a:rPr lang="en-US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1981349"/>
              </p:ext>
            </p:extLst>
          </p:nvPr>
        </p:nvGraphicFramePr>
        <p:xfrm>
          <a:off x="838198" y="1560351"/>
          <a:ext cx="10515602" cy="4714612"/>
        </p:xfrm>
        <a:graphic>
          <a:graphicData uri="http://schemas.openxmlformats.org/drawingml/2006/table">
            <a:tbl>
              <a:tblPr/>
              <a:tblGrid>
                <a:gridCol w="1184858">
                  <a:extLst>
                    <a:ext uri="{9D8B030D-6E8A-4147-A177-3AD203B41FA5}">
                      <a16:colId xmlns:a16="http://schemas.microsoft.com/office/drawing/2014/main" val="1524004066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1459339285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2027388817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1442004255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512275413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2830684079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2793806178"/>
                    </a:ext>
                  </a:extLst>
                </a:gridCol>
              </a:tblGrid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493055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533939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979513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037900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47656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095813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941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435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6D8CA1-9A68-4E85-84F9-8F07D5576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Division?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2E182-310B-4097-951D-E2BB80654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D24AB-F014-4664-99A5-1FD34BE56F8C}"/>
              </a:ext>
            </a:extLst>
          </p:cNvPr>
          <p:cNvSpPr txBox="1"/>
          <p:nvPr/>
        </p:nvSpPr>
        <p:spPr>
          <a:xfrm>
            <a:off x="11476740" y="648866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40:00</a:t>
            </a:r>
          </a:p>
        </p:txBody>
      </p:sp>
    </p:spTree>
    <p:extLst>
      <p:ext uri="{BB962C8B-B14F-4D97-AF65-F5344CB8AC3E}">
        <p14:creationId xmlns:p14="http://schemas.microsoft.com/office/powerpoint/2010/main" val="377292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B53F-64D4-4211-A2EC-854C63BB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Presentation?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10261-46A2-4544-8952-2D56C17A4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am a long-time Cryptocurrency enthusiast</a:t>
            </a:r>
          </a:p>
          <a:p>
            <a:r>
              <a:rPr lang="en-US" dirty="0"/>
              <a:t>I wanted to prove to myself that my investments in Crypto were secure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Disclaimer: This material has nothing to do with my day job.*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i="1" dirty="0"/>
              <a:t>* Although, it has proven useful to know about the concepts that will be discussed!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422C9E-3D93-4E51-94A5-0920D801A156}"/>
              </a:ext>
            </a:extLst>
          </p:cNvPr>
          <p:cNvSpPr/>
          <p:nvPr/>
        </p:nvSpPr>
        <p:spPr>
          <a:xfrm>
            <a:off x="1103086" y="4005943"/>
            <a:ext cx="9782628" cy="9434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Inverse of a number is 1 divided by that number such that: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 × </m:t>
                      </m:r>
                      <m:f>
                        <m:f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792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 Modulo 7        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(Finite Field F</a:t>
            </a:r>
            <a:r>
              <a:rPr lang="en-US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198" y="1560351"/>
          <a:ext cx="10515602" cy="4714612"/>
        </p:xfrm>
        <a:graphic>
          <a:graphicData uri="http://schemas.openxmlformats.org/drawingml/2006/table">
            <a:tbl>
              <a:tblPr/>
              <a:tblGrid>
                <a:gridCol w="1184858">
                  <a:extLst>
                    <a:ext uri="{9D8B030D-6E8A-4147-A177-3AD203B41FA5}">
                      <a16:colId xmlns:a16="http://schemas.microsoft.com/office/drawing/2014/main" val="1524004066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1459339285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2027388817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1442004255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512275413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2830684079"/>
                    </a:ext>
                  </a:extLst>
                </a:gridCol>
                <a:gridCol w="1555124">
                  <a:extLst>
                    <a:ext uri="{9D8B030D-6E8A-4147-A177-3AD203B41FA5}">
                      <a16:colId xmlns:a16="http://schemas.microsoft.com/office/drawing/2014/main" val="2793806178"/>
                    </a:ext>
                  </a:extLst>
                </a:gridCol>
              </a:tblGrid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493055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533939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979513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037900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47656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095813"/>
                  </a:ext>
                </a:extLst>
              </a:tr>
              <a:tr h="673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94137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38CCE90-CE0B-4E2C-BC61-440AA3619120}"/>
              </a:ext>
            </a:extLst>
          </p:cNvPr>
          <p:cNvSpPr/>
          <p:nvPr/>
        </p:nvSpPr>
        <p:spPr>
          <a:xfrm>
            <a:off x="4078514" y="4339771"/>
            <a:ext cx="566057" cy="5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00BA61-66B6-407A-B4BD-C70FF0971884}"/>
              </a:ext>
            </a:extLst>
          </p:cNvPr>
          <p:cNvSpPr/>
          <p:nvPr/>
        </p:nvSpPr>
        <p:spPr>
          <a:xfrm>
            <a:off x="5624285" y="5000171"/>
            <a:ext cx="566057" cy="5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0A8AF2-9EDA-4B3E-AF32-EAED232E4224}"/>
              </a:ext>
            </a:extLst>
          </p:cNvPr>
          <p:cNvSpPr/>
          <p:nvPr/>
        </p:nvSpPr>
        <p:spPr>
          <a:xfrm>
            <a:off x="7191827" y="2997086"/>
            <a:ext cx="566057" cy="5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D4480C-1B85-46BD-9028-26E6F6ABFBB3}"/>
              </a:ext>
            </a:extLst>
          </p:cNvPr>
          <p:cNvSpPr/>
          <p:nvPr/>
        </p:nvSpPr>
        <p:spPr>
          <a:xfrm>
            <a:off x="8730342" y="3663657"/>
            <a:ext cx="566057" cy="5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4492DC-DBF8-4145-80F5-7CC1D2798E4F}"/>
              </a:ext>
            </a:extLst>
          </p:cNvPr>
          <p:cNvSpPr/>
          <p:nvPr/>
        </p:nvSpPr>
        <p:spPr>
          <a:xfrm>
            <a:off x="2518228" y="2318542"/>
            <a:ext cx="566057" cy="5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1FB41D-BCC8-42BE-AD31-F9D3BB0C63C2}"/>
              </a:ext>
            </a:extLst>
          </p:cNvPr>
          <p:cNvSpPr/>
          <p:nvPr/>
        </p:nvSpPr>
        <p:spPr>
          <a:xfrm>
            <a:off x="10297885" y="5696855"/>
            <a:ext cx="566057" cy="5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88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What is 24 ÷ 5 in F</a:t>
            </a:r>
            <a:r>
              <a:rPr lang="en-US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24 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÷5 ≡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7×3+3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÷5</m:t>
                      </m:r>
                    </m:oMath>
                  </m:oMathPara>
                </a14:m>
                <a:endParaRPr lang="en-US" sz="3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3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3 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7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÷5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7)</m:t>
                      </m:r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×3=9</m:t>
                    </m:r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(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7)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92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F818D-B096-4121-87E7-6F31E2EF9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86611-C3E4-419C-A2D4-5FD1B7B7BAB3}"/>
              </a:ext>
            </a:extLst>
          </p:cNvPr>
          <p:cNvSpPr txBox="1"/>
          <p:nvPr/>
        </p:nvSpPr>
        <p:spPr>
          <a:xfrm>
            <a:off x="11476740" y="648866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35:00</a:t>
            </a:r>
          </a:p>
        </p:txBody>
      </p:sp>
    </p:spTree>
    <p:extLst>
      <p:ext uri="{BB962C8B-B14F-4D97-AF65-F5344CB8AC3E}">
        <p14:creationId xmlns:p14="http://schemas.microsoft.com/office/powerpoint/2010/main" val="3253895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6033D1-C893-4879-9467-59D2205E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6" y="333375"/>
            <a:ext cx="9933063" cy="6104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EF23D7-35DE-49CE-A5D8-D4D3209D04F0}"/>
              </a:ext>
            </a:extLst>
          </p:cNvPr>
          <p:cNvSpPr txBox="1"/>
          <p:nvPr/>
        </p:nvSpPr>
        <p:spPr>
          <a:xfrm>
            <a:off x="11125200" y="3200896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A23D33-D440-4B43-B862-C7C7B80FF472}"/>
              </a:ext>
            </a:extLst>
          </p:cNvPr>
          <p:cNvSpPr txBox="1"/>
          <p:nvPr/>
        </p:nvSpPr>
        <p:spPr>
          <a:xfrm>
            <a:off x="659318" y="3172321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CF1E5-165A-4112-BA57-706F7A4BE1BB}"/>
              </a:ext>
            </a:extLst>
          </p:cNvPr>
          <p:cNvSpPr txBox="1"/>
          <p:nvPr/>
        </p:nvSpPr>
        <p:spPr>
          <a:xfrm>
            <a:off x="5789969" y="-29315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9FE14-5A9A-4359-B2F1-A53AC6D60964}"/>
              </a:ext>
            </a:extLst>
          </p:cNvPr>
          <p:cNvSpPr txBox="1"/>
          <p:nvPr/>
        </p:nvSpPr>
        <p:spPr>
          <a:xfrm>
            <a:off x="5779636" y="637305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30192D-E07C-4117-BFB0-3E9729AE5D89}"/>
              </a:ext>
            </a:extLst>
          </p:cNvPr>
          <p:cNvSpPr/>
          <p:nvPr/>
        </p:nvSpPr>
        <p:spPr>
          <a:xfrm>
            <a:off x="8215086" y="1727200"/>
            <a:ext cx="188685" cy="1886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AD176-EBA6-4D9D-BDE3-D240F243C9E4}"/>
              </a:ext>
            </a:extLst>
          </p:cNvPr>
          <p:cNvSpPr txBox="1"/>
          <p:nvPr/>
        </p:nvSpPr>
        <p:spPr>
          <a:xfrm>
            <a:off x="8309428" y="182154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(3,2)</a:t>
            </a:r>
          </a:p>
        </p:txBody>
      </p:sp>
    </p:spTree>
    <p:extLst>
      <p:ext uri="{BB962C8B-B14F-4D97-AF65-F5344CB8AC3E}">
        <p14:creationId xmlns:p14="http://schemas.microsoft.com/office/powerpoint/2010/main" val="280636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A7BA00-0B6F-479E-B7ED-5FB092EEF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80"/>
          <a:stretch/>
        </p:blipFill>
        <p:spPr>
          <a:xfrm>
            <a:off x="2171698" y="568179"/>
            <a:ext cx="7781925" cy="4556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013EB7-67DB-4CBF-AA3D-087C681D3A32}"/>
                  </a:ext>
                </a:extLst>
              </p:cNvPr>
              <p:cNvSpPr txBox="1"/>
              <p:nvPr/>
            </p:nvSpPr>
            <p:spPr>
              <a:xfrm>
                <a:off x="5450126" y="5322153"/>
                <a:ext cx="15153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013EB7-67DB-4CBF-AA3D-087C681D3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126" y="5322153"/>
                <a:ext cx="1515351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71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DB872-75E7-41AE-923D-EB50081F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708" y="232229"/>
            <a:ext cx="7286464" cy="5253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03FA7B-16CC-47B1-B100-1DB524CBBFEF}"/>
                  </a:ext>
                </a:extLst>
              </p:cNvPr>
              <p:cNvSpPr txBox="1"/>
              <p:nvPr/>
            </p:nvSpPr>
            <p:spPr>
              <a:xfrm>
                <a:off x="5294636" y="5714039"/>
                <a:ext cx="249068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+7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03FA7B-16CC-47B1-B100-1DB524CBB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636" y="5714039"/>
                <a:ext cx="249068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434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D99B-4B49-4ECB-B415-4F306A82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 Arithmetic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4E911-B26C-4330-8008-BC25ED180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80A67C-5C8A-4A00-B855-1AF3795EC36C}"/>
              </a:ext>
            </a:extLst>
          </p:cNvPr>
          <p:cNvSpPr txBox="1"/>
          <p:nvPr/>
        </p:nvSpPr>
        <p:spPr>
          <a:xfrm>
            <a:off x="11476740" y="648866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30:00</a:t>
            </a:r>
          </a:p>
        </p:txBody>
      </p:sp>
    </p:spTree>
    <p:extLst>
      <p:ext uri="{BB962C8B-B14F-4D97-AF65-F5344CB8AC3E}">
        <p14:creationId xmlns:p14="http://schemas.microsoft.com/office/powerpoint/2010/main" val="3502596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encrypted-tbn3.gstatic.com/images?q=tbn:ANd9GcSjcPMxkyKCULEcSjQy1SkmJHMKkghYZFeKB9k67WamPEuUH78XE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311" y="1690688"/>
            <a:ext cx="4890247" cy="491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V="1">
            <a:off x="1613647" y="2115671"/>
            <a:ext cx="6499412" cy="23846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 Addition</a:t>
            </a:r>
          </a:p>
        </p:txBody>
      </p:sp>
      <p:sp>
        <p:nvSpPr>
          <p:cNvPr id="4" name="Oval 3"/>
          <p:cNvSpPr/>
          <p:nvPr/>
        </p:nvSpPr>
        <p:spPr>
          <a:xfrm>
            <a:off x="3962400" y="3496236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5378822" y="2971429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940669" y="2466013"/>
            <a:ext cx="69729" cy="3495516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840070" y="2437130"/>
            <a:ext cx="197224" cy="1972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904811" y="5736199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55751" y="316865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77434" y="259722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78422" y="565014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+ Q</a:t>
            </a:r>
          </a:p>
        </p:txBody>
      </p:sp>
    </p:spTree>
    <p:extLst>
      <p:ext uri="{BB962C8B-B14F-4D97-AF65-F5344CB8AC3E}">
        <p14:creationId xmlns:p14="http://schemas.microsoft.com/office/powerpoint/2010/main" val="4851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  <p:bldP spid="16" grpId="0" animBg="1"/>
      <p:bldP spid="15" grpId="0"/>
      <p:bldP spid="17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encrypted-tbn3.gstatic.com/images?q=tbn:ANd9GcSjcPMxkyKCULEcSjQy1SkmJHMKkghYZFeKB9k67WamPEuUH78XE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311" y="1690688"/>
            <a:ext cx="4890247" cy="491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2371163" y="2886798"/>
            <a:ext cx="6212542" cy="79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 Point Doubling</a:t>
            </a:r>
          </a:p>
        </p:txBody>
      </p:sp>
      <p:sp>
        <p:nvSpPr>
          <p:cNvPr id="4" name="Oval 3"/>
          <p:cNvSpPr/>
          <p:nvPr/>
        </p:nvSpPr>
        <p:spPr>
          <a:xfrm>
            <a:off x="4894730" y="2836956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>
            <a:stCxn id="13" idx="4"/>
            <a:endCxn id="6" idx="4"/>
          </p:cNvCxnSpPr>
          <p:nvPr/>
        </p:nvCxnSpPr>
        <p:spPr>
          <a:xfrm>
            <a:off x="6671982" y="3013669"/>
            <a:ext cx="31251" cy="2452956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604621" y="5269402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573370" y="2816446"/>
            <a:ext cx="197224" cy="1972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29442" y="310052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53168" y="5269402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2P</a:t>
            </a:r>
          </a:p>
        </p:txBody>
      </p:sp>
    </p:spTree>
    <p:extLst>
      <p:ext uri="{BB962C8B-B14F-4D97-AF65-F5344CB8AC3E}">
        <p14:creationId xmlns:p14="http://schemas.microsoft.com/office/powerpoint/2010/main" val="380001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91F2-B016-4373-9A65-C9D53EB1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EFDAA-B26F-476B-8EF7-A5A66C55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material to cover in the next hour</a:t>
            </a:r>
          </a:p>
          <a:p>
            <a:r>
              <a:rPr lang="en-US" dirty="0"/>
              <a:t>Lots of slides</a:t>
            </a:r>
          </a:p>
          <a:p>
            <a:r>
              <a:rPr lang="en-US" dirty="0"/>
              <a:t>Lots of Math Formulas</a:t>
            </a:r>
          </a:p>
          <a:p>
            <a:r>
              <a:rPr lang="en-US" dirty="0"/>
              <a:t>This talk is structured for awareness, not comprehension</a:t>
            </a:r>
          </a:p>
          <a:p>
            <a:r>
              <a:rPr lang="en-US" dirty="0"/>
              <a:t>This slide deck will be made available for offline consumption</a:t>
            </a:r>
          </a:p>
        </p:txBody>
      </p:sp>
    </p:spTree>
    <p:extLst>
      <p:ext uri="{BB962C8B-B14F-4D97-AF65-F5344CB8AC3E}">
        <p14:creationId xmlns:p14="http://schemas.microsoft.com/office/powerpoint/2010/main" val="3728847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encrypted-tbn3.gstatic.com/images?q=tbn:ANd9GcSjcPMxkyKCULEcSjQy1SkmJHMKkghYZFeKB9k67WamPEuUH78XE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311" y="1690688"/>
            <a:ext cx="4890247" cy="491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 flipV="1">
            <a:off x="4043082" y="2133600"/>
            <a:ext cx="3792071" cy="46078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 Multiplication</a:t>
            </a:r>
          </a:p>
        </p:txBody>
      </p:sp>
      <p:sp>
        <p:nvSpPr>
          <p:cNvPr id="4" name="Oval 3"/>
          <p:cNvSpPr/>
          <p:nvPr/>
        </p:nvSpPr>
        <p:spPr>
          <a:xfrm>
            <a:off x="6605619" y="5269401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>
            <a:stCxn id="13" idx="4"/>
            <a:endCxn id="6" idx="4"/>
          </p:cNvCxnSpPr>
          <p:nvPr/>
        </p:nvCxnSpPr>
        <p:spPr>
          <a:xfrm>
            <a:off x="4727146" y="3050846"/>
            <a:ext cx="42135" cy="2361992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670669" y="5215615"/>
            <a:ext cx="197224" cy="19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628534" y="2853623"/>
            <a:ext cx="197224" cy="1972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98690" y="518334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30443" y="5264382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4P</a:t>
            </a:r>
          </a:p>
        </p:txBody>
      </p:sp>
    </p:spTree>
    <p:extLst>
      <p:ext uri="{BB962C8B-B14F-4D97-AF65-F5344CB8AC3E}">
        <p14:creationId xmlns:p14="http://schemas.microsoft.com/office/powerpoint/2010/main" val="298462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E59B-C051-422C-A3B7-9F514121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438C2-1D7D-428A-AAEC-ED4AB8B0C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Double and Add algorithm:</a:t>
            </a:r>
          </a:p>
          <a:p>
            <a:endParaRPr lang="en-US" dirty="0"/>
          </a:p>
          <a:p>
            <a:r>
              <a:rPr lang="en-US" dirty="0"/>
              <a:t>Iterate each bit from 2</a:t>
            </a:r>
            <a:r>
              <a:rPr lang="en-US" baseline="30000" dirty="0"/>
              <a:t>M</a:t>
            </a:r>
            <a:r>
              <a:rPr lang="en-US" dirty="0"/>
              <a:t> to 2</a:t>
            </a:r>
            <a:r>
              <a:rPr lang="en-US" baseline="30000" dirty="0"/>
              <a:t>0</a:t>
            </a:r>
            <a:endParaRPr lang="en-US" dirty="0"/>
          </a:p>
          <a:p>
            <a:r>
              <a:rPr lang="en-US" dirty="0"/>
              <a:t>Double the accumulator with each iteration</a:t>
            </a:r>
          </a:p>
          <a:p>
            <a:r>
              <a:rPr lang="en-US" dirty="0"/>
              <a:t>If bit = 1, then add the point to accumulator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096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E59B-C051-422C-A3B7-9F514121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438C2-1D7D-428A-AAEC-ED4AB8B0C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Figure out 99*P </a:t>
            </a:r>
            <a:r>
              <a:rPr lang="en-US" i="1" dirty="0"/>
              <a:t>(99 = 1100011 in binary)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7F95F3-1ED5-436E-A2E3-EDBD8E6AF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086890"/>
              </p:ext>
            </p:extLst>
          </p:nvPr>
        </p:nvGraphicFramePr>
        <p:xfrm>
          <a:off x="2032000" y="2703354"/>
          <a:ext cx="81279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7041389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8539761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8417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Accumulator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06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417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2(P)+P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771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2(2(P)+P)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9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2(2(2(P)+P))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57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2(2(2(2(P)+P)))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11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2(2(2(2(2(P)+P))))+P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93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2(2(2(2(2(2(P)+P))))+P)+P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481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295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184959-307B-4902-AECD-E33E87815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C6B8E-0522-4D49-9E7B-B849B1E31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(Pronounced like "It's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a fine </a:t>
            </a:r>
            <a:r>
              <a:rPr lang="en-US" dirty="0"/>
              <a:t>day outside")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507BD-F2C6-4E2A-8646-0650401FF40C}"/>
              </a:ext>
            </a:extLst>
          </p:cNvPr>
          <p:cNvSpPr txBox="1"/>
          <p:nvPr/>
        </p:nvSpPr>
        <p:spPr>
          <a:xfrm>
            <a:off x="11476740" y="648866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25:00</a:t>
            </a:r>
          </a:p>
        </p:txBody>
      </p:sp>
    </p:spTree>
    <p:extLst>
      <p:ext uri="{BB962C8B-B14F-4D97-AF65-F5344CB8AC3E}">
        <p14:creationId xmlns:p14="http://schemas.microsoft.com/office/powerpoint/2010/main" val="893786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DB872-75E7-41AE-923D-EB50081F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708" y="232229"/>
            <a:ext cx="7286464" cy="5253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03FA7B-16CC-47B1-B100-1DB524CBBFEF}"/>
                  </a:ext>
                </a:extLst>
              </p:cNvPr>
              <p:cNvSpPr txBox="1"/>
              <p:nvPr/>
            </p:nvSpPr>
            <p:spPr>
              <a:xfrm>
                <a:off x="3758622" y="5714039"/>
                <a:ext cx="48486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O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𝑣𝑒𝑟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𝑅𝑒𝑎𝑙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𝑁𝑢𝑚𝑏𝑒𝑟𝑠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03FA7B-16CC-47B1-B100-1DB524CBB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622" y="5714039"/>
                <a:ext cx="4848635" cy="553998"/>
              </a:xfrm>
              <a:prstGeom prst="rect">
                <a:avLst/>
              </a:prstGeom>
              <a:blipFill>
                <a:blip r:embed="rId3"/>
                <a:stretch>
                  <a:fillRect l="-5786" t="-25275" b="-49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955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FFF2-B6CF-4F94-811A-1EA8C4F0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Cryptography Requires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E0075-D5EB-4863-BE25-059FFB0F4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 and Y must be integers</a:t>
            </a:r>
          </a:p>
          <a:p>
            <a:r>
              <a:rPr lang="en-US" dirty="0"/>
              <a:t>Fractional points are dropped (e.g., x=2.5)</a:t>
            </a:r>
          </a:p>
          <a:p>
            <a:r>
              <a:rPr lang="en-US" dirty="0"/>
              <a:t>Modular field is introduced (e.g., </a:t>
            </a:r>
            <a:r>
              <a:rPr lang="en-US" i="1" dirty="0"/>
              <a:t>(mod P)</a:t>
            </a:r>
            <a:r>
              <a:rPr lang="en-US" dirty="0"/>
              <a:t>)</a:t>
            </a:r>
          </a:p>
          <a:p>
            <a:r>
              <a:rPr lang="en-US" dirty="0"/>
              <a:t>Not every X-coordinate will result in a valid point!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985936-5CDD-4BF5-9870-3DFBF8963C5E}"/>
                  </a:ext>
                </a:extLst>
              </p:cNvPr>
              <p:cNvSpPr txBox="1"/>
              <p:nvPr/>
            </p:nvSpPr>
            <p:spPr>
              <a:xfrm>
                <a:off x="4850659" y="4262610"/>
                <a:ext cx="249068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+7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985936-5CDD-4BF5-9870-3DFBF896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659" y="4262610"/>
                <a:ext cx="2490682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B9DD52E-855D-43B0-876E-A3F48D039C03}"/>
              </a:ext>
            </a:extLst>
          </p:cNvPr>
          <p:cNvSpPr txBox="1"/>
          <p:nvPr/>
        </p:nvSpPr>
        <p:spPr>
          <a:xfrm>
            <a:off x="394760" y="4936156"/>
            <a:ext cx="11402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x</a:t>
            </a:r>
            <a:r>
              <a:rPr lang="en-US" sz="3200" baseline="30000" dirty="0"/>
              <a:t>3</a:t>
            </a:r>
            <a:r>
              <a:rPr lang="en-US" sz="3200" dirty="0"/>
              <a:t> + 7 must be a Quadratic Residue </a:t>
            </a:r>
            <a:r>
              <a:rPr lang="en-US" sz="3200" i="1" dirty="0"/>
              <a:t>(mod P)</a:t>
            </a:r>
            <a:r>
              <a:rPr lang="en-US" sz="3200" dirty="0"/>
              <a:t> for it to be a valid point</a:t>
            </a:r>
          </a:p>
        </p:txBody>
      </p:sp>
    </p:spTree>
    <p:extLst>
      <p:ext uri="{BB962C8B-B14F-4D97-AF65-F5344CB8AC3E}">
        <p14:creationId xmlns:p14="http://schemas.microsoft.com/office/powerpoint/2010/main" val="234928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52008E-A2EA-421C-ABB9-787E59188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807" y="286467"/>
            <a:ext cx="6313715" cy="6328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EE787A-34FE-428F-93D7-96F0DFF74373}"/>
              </a:ext>
            </a:extLst>
          </p:cNvPr>
          <p:cNvSpPr txBox="1"/>
          <p:nvPr/>
        </p:nvSpPr>
        <p:spPr>
          <a:xfrm>
            <a:off x="10827657" y="5507183"/>
            <a:ext cx="11448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F</a:t>
            </a:r>
            <a:r>
              <a:rPr lang="en-US" sz="6600" baseline="-25000" dirty="0"/>
              <a:t>59</a:t>
            </a:r>
            <a:endParaRPr lang="en-US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7CB9D-D644-4FE4-A55C-5C3C26F15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32"/>
          <a:stretch/>
        </p:blipFill>
        <p:spPr>
          <a:xfrm>
            <a:off x="188686" y="351559"/>
            <a:ext cx="5283200" cy="626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05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2AEC6-0C3F-49F9-B84D-D5654F80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DE060C-6590-483B-9284-7A80BF2FE5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Arbitrary affine point from the field</a:t>
                </a:r>
              </a:p>
              <a:p>
                <a:r>
                  <a:rPr lang="en-US" dirty="0"/>
                  <a:t>Multiply point by a scalar value to get another affine point</a:t>
                </a:r>
              </a:p>
              <a:p>
                <a:r>
                  <a:rPr lang="en-US" dirty="0"/>
                  <a:t>Nomenclature often uses "star" operator </a:t>
                </a:r>
              </a:p>
              <a:p>
                <a:pPr lvl="1"/>
                <a:r>
                  <a:rPr lang="en-US" dirty="0"/>
                  <a:t>Scalar values in lowercase</a:t>
                </a:r>
              </a:p>
              <a:p>
                <a:pPr lvl="1"/>
                <a:r>
                  <a:rPr lang="en-US" dirty="0"/>
                  <a:t>EC Points in uppercase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44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DE060C-6590-483B-9284-7A80BF2FE5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935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52008E-A2EA-421C-ABB9-787E59188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13" y="286467"/>
            <a:ext cx="6313715" cy="6328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EE787A-34FE-428F-93D7-96F0DFF74373}"/>
              </a:ext>
            </a:extLst>
          </p:cNvPr>
          <p:cNvSpPr txBox="1"/>
          <p:nvPr/>
        </p:nvSpPr>
        <p:spPr>
          <a:xfrm>
            <a:off x="10029371" y="2896825"/>
            <a:ext cx="11448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F</a:t>
            </a:r>
            <a:r>
              <a:rPr lang="en-US" sz="6600" baseline="-25000" dirty="0"/>
              <a:t>59</a:t>
            </a:r>
            <a:endParaRPr lang="en-US" baseline="-25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B6E8DB5-92EE-4439-A357-7CC8F8B4B267}"/>
              </a:ext>
            </a:extLst>
          </p:cNvPr>
          <p:cNvSpPr/>
          <p:nvPr/>
        </p:nvSpPr>
        <p:spPr>
          <a:xfrm>
            <a:off x="4180114" y="3004458"/>
            <a:ext cx="435429" cy="4354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A9DA3-EBC6-4E42-912F-4AE5A1C0B2A7}"/>
              </a:ext>
            </a:extLst>
          </p:cNvPr>
          <p:cNvSpPr txBox="1"/>
          <p:nvPr/>
        </p:nvSpPr>
        <p:spPr>
          <a:xfrm>
            <a:off x="4470400" y="3280229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G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63B89E-1DCA-44A2-9AC6-1A24C96E51B5}"/>
              </a:ext>
            </a:extLst>
          </p:cNvPr>
          <p:cNvCxnSpPr>
            <a:cxnSpLocks/>
            <a:stCxn id="2" idx="7"/>
          </p:cNvCxnSpPr>
          <p:nvPr/>
        </p:nvCxnSpPr>
        <p:spPr>
          <a:xfrm flipV="1">
            <a:off x="4551776" y="2148115"/>
            <a:ext cx="833024" cy="9201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08D850-3C52-458B-82F6-323E33BA258D}"/>
              </a:ext>
            </a:extLst>
          </p:cNvPr>
          <p:cNvCxnSpPr>
            <a:cxnSpLocks/>
          </p:cNvCxnSpPr>
          <p:nvPr/>
        </p:nvCxnSpPr>
        <p:spPr>
          <a:xfrm flipV="1">
            <a:off x="5660571" y="1901371"/>
            <a:ext cx="972458" cy="1016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16C417-7740-4155-8DBF-F1397847E268}"/>
              </a:ext>
            </a:extLst>
          </p:cNvPr>
          <p:cNvCxnSpPr>
            <a:cxnSpLocks/>
          </p:cNvCxnSpPr>
          <p:nvPr/>
        </p:nvCxnSpPr>
        <p:spPr>
          <a:xfrm flipV="1">
            <a:off x="6872514" y="1785257"/>
            <a:ext cx="326572" cy="11611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B7F297-3661-49AC-AC83-76C7AB756302}"/>
              </a:ext>
            </a:extLst>
          </p:cNvPr>
          <p:cNvCxnSpPr>
            <a:cxnSpLocks/>
          </p:cNvCxnSpPr>
          <p:nvPr/>
        </p:nvCxnSpPr>
        <p:spPr>
          <a:xfrm flipH="1">
            <a:off x="5907314" y="1843314"/>
            <a:ext cx="1357085" cy="454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B0E489-B9B6-414F-A26B-F16D49A1D0C5}"/>
              </a:ext>
            </a:extLst>
          </p:cNvPr>
          <p:cNvCxnSpPr>
            <a:cxnSpLocks/>
          </p:cNvCxnSpPr>
          <p:nvPr/>
        </p:nvCxnSpPr>
        <p:spPr>
          <a:xfrm flipH="1" flipV="1">
            <a:off x="5660571" y="1014091"/>
            <a:ext cx="145142" cy="53721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7336E5-9ED5-403F-BF65-961BEE1677EB}"/>
              </a:ext>
            </a:extLst>
          </p:cNvPr>
          <p:cNvCxnSpPr>
            <a:cxnSpLocks/>
          </p:cNvCxnSpPr>
          <p:nvPr/>
        </p:nvCxnSpPr>
        <p:spPr>
          <a:xfrm>
            <a:off x="5728852" y="985063"/>
            <a:ext cx="388918" cy="11630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9BB55F-1F08-435B-9C23-D920BB98D841}"/>
              </a:ext>
            </a:extLst>
          </p:cNvPr>
          <p:cNvCxnSpPr>
            <a:cxnSpLocks/>
          </p:cNvCxnSpPr>
          <p:nvPr/>
        </p:nvCxnSpPr>
        <p:spPr>
          <a:xfrm flipH="1" flipV="1">
            <a:off x="4784602" y="1901371"/>
            <a:ext cx="1206169" cy="31931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4B1E0B-0705-4ED6-A008-E0BD53CE18D8}"/>
              </a:ext>
            </a:extLst>
          </p:cNvPr>
          <p:cNvCxnSpPr>
            <a:cxnSpLocks/>
          </p:cNvCxnSpPr>
          <p:nvPr/>
        </p:nvCxnSpPr>
        <p:spPr>
          <a:xfrm>
            <a:off x="4709887" y="1952171"/>
            <a:ext cx="3795484" cy="18803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7AA17E-6419-4C65-8258-E5F787879DB8}"/>
              </a:ext>
            </a:extLst>
          </p:cNvPr>
          <p:cNvCxnSpPr>
            <a:cxnSpLocks/>
          </p:cNvCxnSpPr>
          <p:nvPr/>
        </p:nvCxnSpPr>
        <p:spPr>
          <a:xfrm flipH="1" flipV="1">
            <a:off x="4158343" y="595086"/>
            <a:ext cx="4425308" cy="31559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9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FF35-47E5-4A39-B353-99926CDE0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EC to Bitcoin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23A81F-D684-4D94-A4AA-0302EB2B75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5400" dirty="0"/>
              </a:p>
              <a:p>
                <a:endParaRPr lang="en-US" dirty="0"/>
              </a:p>
              <a:p>
                <a:r>
                  <a:rPr lang="en-US" dirty="0"/>
                  <a:t>d is your Bitcoin private key (256-bit scalar value, randomly created)</a:t>
                </a:r>
              </a:p>
              <a:p>
                <a:r>
                  <a:rPr lang="en-US" dirty="0"/>
                  <a:t>G is the well-known Generator point</a:t>
                </a:r>
              </a:p>
              <a:p>
                <a:r>
                  <a:rPr lang="en-US" dirty="0"/>
                  <a:t>Q is your Bitcoin public key (X,Y coordinates of resulting EC point)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23A81F-D684-4D94-A4AA-0302EB2B75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631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902D2D-6D0F-43F6-BCEE-E2C0A7C4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Why Learn About Bitcoin?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440FA2-2448-4A89-AEB5-ABF879ECB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E490E-6349-47AD-A3FE-491A8586D42B}"/>
              </a:ext>
            </a:extLst>
          </p:cNvPr>
          <p:cNvSpPr txBox="1"/>
          <p:nvPr/>
        </p:nvSpPr>
        <p:spPr>
          <a:xfrm>
            <a:off x="11476740" y="648866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55:00</a:t>
            </a:r>
          </a:p>
        </p:txBody>
      </p:sp>
    </p:spTree>
    <p:extLst>
      <p:ext uri="{BB962C8B-B14F-4D97-AF65-F5344CB8AC3E}">
        <p14:creationId xmlns:p14="http://schemas.microsoft.com/office/powerpoint/2010/main" val="1486596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Must Agree Upon Which Curve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secp256k1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i="1" dirty="0"/>
              <a:t>Standards for Efficient Cryptography (SEC)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Certicom</a:t>
            </a:r>
            <a:r>
              <a:rPr lang="en-US" dirty="0"/>
              <a:t> Research, </a:t>
            </a:r>
            <a:r>
              <a:rPr lang="en-US" dirty="0">
                <a:hlinkClick r:id="rId2"/>
              </a:rPr>
              <a:t>http://www.secg.org/collateral/sec2_final.pdf</a:t>
            </a:r>
            <a:r>
              <a:rPr lang="en-US" dirty="0"/>
              <a:t>).</a:t>
            </a:r>
          </a:p>
          <a:p>
            <a:r>
              <a:rPr lang="en-US" dirty="0"/>
              <a:t>256-bit Prime Modulus</a:t>
            </a:r>
          </a:p>
          <a:p>
            <a:r>
              <a:rPr lang="en-US" dirty="0"/>
              <a:t>A </a:t>
            </a:r>
            <a:r>
              <a:rPr lang="en-US" dirty="0" err="1"/>
              <a:t>Koblitz</a:t>
            </a:r>
            <a:r>
              <a:rPr lang="en-US" dirty="0"/>
              <a:t> Curve (designed for efficiency)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68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Secp256k1 Curve: y</a:t>
            </a:r>
            <a:r>
              <a:rPr lang="en-US" baseline="30000" dirty="0"/>
              <a:t>2</a:t>
            </a:r>
            <a:r>
              <a:rPr lang="en-US" dirty="0"/>
              <a:t> = x</a:t>
            </a:r>
            <a:r>
              <a:rPr lang="en-US" baseline="30000" dirty="0"/>
              <a:t>3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x + </a:t>
            </a:r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pic>
        <p:nvPicPr>
          <p:cNvPr id="3074" name="Picture 2" descr="y² = x³ + 7 over R, -128 through 1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82413"/>
            <a:ext cx="4382525" cy="438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y² = x³ + 7 over R, -8 through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611" y="1982413"/>
            <a:ext cx="4382525" cy="438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0368" y="4173676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-128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4878" y="417367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78924" y="417367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38433" y="41736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026460" y="4119887"/>
            <a:ext cx="0" cy="10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314855" y="4116010"/>
            <a:ext cx="0" cy="10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282953" y="4116010"/>
            <a:ext cx="0" cy="10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575829" y="4116010"/>
            <a:ext cx="0" cy="10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7323438" y="1375719"/>
            <a:ext cx="411892" cy="82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513806" y="1383957"/>
            <a:ext cx="411892" cy="82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11202" y="139219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57688" y="137571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22476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secp256k1 Domain Parameters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Field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P: FFFFFFFFFFFFFFFFFFFFFFFFFFFFFFFFFFFFFFFFFFFFFFFFFFFFFFFEFFFFFC2F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Base Point (Generator) G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X: 79BE667EF9DCBBAC55A06295CE870B07029BFCDB2DCE28D959F2815B16F81798 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Y: 483ADA7726A3C4655DA4FBFC0E1108A8FD17B448A68554199C47D08FFB10D4B8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Order N of G: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N: </a:t>
            </a:r>
            <a:r>
              <a:rPr lang="en-US" sz="2400" dirty="0"/>
              <a:t>FFFFFFFFFFFFFFFFFFFFFFFFFFFFFFFEBAAEDCE6AF48A03BBFD25E8CD0364141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25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52150" cy="2852737"/>
          </a:xfrm>
        </p:spPr>
        <p:txBody>
          <a:bodyPr/>
          <a:lstStyle/>
          <a:p>
            <a:r>
              <a:rPr lang="en-US" dirty="0"/>
              <a:t>Elliptic Curve Discrete Log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A5137-20ED-4231-BD5C-102C1937A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40F13-30BD-4558-907E-D21DAC736CDC}"/>
              </a:ext>
            </a:extLst>
          </p:cNvPr>
          <p:cNvSpPr txBox="1"/>
          <p:nvPr/>
        </p:nvSpPr>
        <p:spPr>
          <a:xfrm>
            <a:off x="11476740" y="648866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20:00</a:t>
            </a:r>
          </a:p>
        </p:txBody>
      </p:sp>
    </p:spTree>
    <p:extLst>
      <p:ext uri="{BB962C8B-B14F-4D97-AF65-F5344CB8AC3E}">
        <p14:creationId xmlns:p14="http://schemas.microsoft.com/office/powerpoint/2010/main" val="22575210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D2D2A198-46E6-4F9C-8C7E-653C254C26AA}"/>
              </a:ext>
            </a:extLst>
          </p:cNvPr>
          <p:cNvSpPr/>
          <p:nvPr/>
        </p:nvSpPr>
        <p:spPr>
          <a:xfrm flipH="1">
            <a:off x="6371770" y="504479"/>
            <a:ext cx="2046515" cy="104502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Page 12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1C04EE3-6DDF-48CF-A4D0-7CFA533B5EE8}"/>
              </a:ext>
            </a:extLst>
          </p:cNvPr>
          <p:cNvSpPr/>
          <p:nvPr/>
        </p:nvSpPr>
        <p:spPr>
          <a:xfrm flipH="1">
            <a:off x="6371770" y="1736984"/>
            <a:ext cx="2046515" cy="104502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Page 9823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AE1A5A9-E5D7-4FDE-AB10-98E366D015F8}"/>
              </a:ext>
            </a:extLst>
          </p:cNvPr>
          <p:cNvSpPr/>
          <p:nvPr/>
        </p:nvSpPr>
        <p:spPr>
          <a:xfrm flipH="1">
            <a:off x="6371769" y="5434499"/>
            <a:ext cx="2046515" cy="104502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Page 42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573AE4E-49EC-4B30-8C6B-603C2DB765B8}"/>
              </a:ext>
            </a:extLst>
          </p:cNvPr>
          <p:cNvSpPr/>
          <p:nvPr/>
        </p:nvSpPr>
        <p:spPr>
          <a:xfrm flipH="1">
            <a:off x="6371769" y="2969489"/>
            <a:ext cx="2046515" cy="104502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Page 2975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6DB5DC3-BA9B-43F6-9003-6055DCA84BBC}"/>
              </a:ext>
            </a:extLst>
          </p:cNvPr>
          <p:cNvSpPr/>
          <p:nvPr/>
        </p:nvSpPr>
        <p:spPr>
          <a:xfrm flipH="1">
            <a:off x="6371768" y="4201994"/>
            <a:ext cx="2046515" cy="104502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Page 1</a:t>
            </a:r>
          </a:p>
        </p:txBody>
      </p:sp>
      <p:pic>
        <p:nvPicPr>
          <p:cNvPr id="10" name="Picture 2" descr="http://4.bp.blogspot.com/_joT9tMocuC8/TLJCHFWDWTI/AAAAAAAABnY/uiM61q5KMPg/s1600/libraryPapers3.jpg">
            <a:extLst>
              <a:ext uri="{FF2B5EF4-FFF2-40B4-BE49-F238E27FC236}">
                <a16:creationId xmlns:a16="http://schemas.microsoft.com/office/drawing/2014/main" id="{1AC77555-AC6C-42B8-A498-71792BA96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29" y="168013"/>
            <a:ext cx="4760686" cy="631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03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4.bp.blogspot.com/_joT9tMocuC8/TLJCHFWDWTI/AAAAAAAABnY/uiM61q5KMPg/s1600/libraryPapers3.jpg">
            <a:extLst>
              <a:ext uri="{FF2B5EF4-FFF2-40B4-BE49-F238E27FC236}">
                <a16:creationId xmlns:a16="http://schemas.microsoft.com/office/drawing/2014/main" id="{0C2ADFDA-D7DC-4658-B993-6B4966780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29" y="168013"/>
            <a:ext cx="4760686" cy="631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39AF877D-3D5B-4EC3-8CE2-E7EC802B0142}"/>
              </a:ext>
            </a:extLst>
          </p:cNvPr>
          <p:cNvSpPr/>
          <p:nvPr/>
        </p:nvSpPr>
        <p:spPr>
          <a:xfrm flipV="1">
            <a:off x="7220857" y="4426247"/>
            <a:ext cx="885372" cy="20532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6DD1A1-9AE1-451D-9DD2-108CE91E1726}"/>
              </a:ext>
            </a:extLst>
          </p:cNvPr>
          <p:cNvSpPr txBox="1"/>
          <p:nvPr/>
        </p:nvSpPr>
        <p:spPr>
          <a:xfrm>
            <a:off x="8106229" y="5471276"/>
            <a:ext cx="186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 sheets up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AE58DD5-07FA-4A7B-951B-127A764EE419}"/>
              </a:ext>
            </a:extLst>
          </p:cNvPr>
          <p:cNvSpPr/>
          <p:nvPr/>
        </p:nvSpPr>
        <p:spPr>
          <a:xfrm flipH="1">
            <a:off x="6357254" y="3264812"/>
            <a:ext cx="2046515" cy="104502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Page 87</a:t>
            </a:r>
          </a:p>
        </p:txBody>
      </p:sp>
    </p:spTree>
    <p:extLst>
      <p:ext uri="{BB962C8B-B14F-4D97-AF65-F5344CB8AC3E}">
        <p14:creationId xmlns:p14="http://schemas.microsoft.com/office/powerpoint/2010/main" val="123947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4.bp.blogspot.com/_joT9tMocuC8/TLJCHFWDWTI/AAAAAAAABnY/uiM61q5KMPg/s1600/libraryPapers3.jpg">
            <a:extLst>
              <a:ext uri="{FF2B5EF4-FFF2-40B4-BE49-F238E27FC236}">
                <a16:creationId xmlns:a16="http://schemas.microsoft.com/office/drawing/2014/main" id="{0C2ADFDA-D7DC-4658-B993-6B4966780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29" y="168013"/>
            <a:ext cx="4760686" cy="631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39AF877D-3D5B-4EC3-8CE2-E7EC802B0142}"/>
              </a:ext>
            </a:extLst>
          </p:cNvPr>
          <p:cNvSpPr/>
          <p:nvPr/>
        </p:nvSpPr>
        <p:spPr>
          <a:xfrm flipV="1">
            <a:off x="7220857" y="2656114"/>
            <a:ext cx="885372" cy="38234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6DD1A1-9AE1-451D-9DD2-108CE91E1726}"/>
              </a:ext>
            </a:extLst>
          </p:cNvPr>
          <p:cNvSpPr txBox="1"/>
          <p:nvPr/>
        </p:nvSpPr>
        <p:spPr>
          <a:xfrm>
            <a:off x="8106229" y="5471276"/>
            <a:ext cx="186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 sheets up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AE58DD5-07FA-4A7B-951B-127A764EE419}"/>
              </a:ext>
            </a:extLst>
          </p:cNvPr>
          <p:cNvSpPr/>
          <p:nvPr/>
        </p:nvSpPr>
        <p:spPr>
          <a:xfrm flipH="1">
            <a:off x="6640285" y="1494070"/>
            <a:ext cx="2046515" cy="104502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Page 33</a:t>
            </a:r>
          </a:p>
        </p:txBody>
      </p:sp>
    </p:spTree>
    <p:extLst>
      <p:ext uri="{BB962C8B-B14F-4D97-AF65-F5344CB8AC3E}">
        <p14:creationId xmlns:p14="http://schemas.microsoft.com/office/powerpoint/2010/main" val="94834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>
            <a:extLst>
              <a:ext uri="{FF2B5EF4-FFF2-40B4-BE49-F238E27FC236}">
                <a16:creationId xmlns:a16="http://schemas.microsoft.com/office/drawing/2014/main" id="{93D7C3CE-68EB-4CA2-90AE-8EECBC21DC2E}"/>
              </a:ext>
            </a:extLst>
          </p:cNvPr>
          <p:cNvSpPr/>
          <p:nvPr/>
        </p:nvSpPr>
        <p:spPr>
          <a:xfrm>
            <a:off x="6023426" y="3439885"/>
            <a:ext cx="1088571" cy="1306286"/>
          </a:xfrm>
          <a:prstGeom prst="cub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6090C-1B4C-4542-B2D5-898D038CB7A3}"/>
              </a:ext>
            </a:extLst>
          </p:cNvPr>
          <p:cNvSpPr txBox="1"/>
          <p:nvPr/>
        </p:nvSpPr>
        <p:spPr>
          <a:xfrm>
            <a:off x="4621090" y="4934858"/>
            <a:ext cx="38932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1 meter = 6666 sheets</a:t>
            </a:r>
            <a:br>
              <a:rPr lang="en-US" sz="3200" dirty="0"/>
            </a:br>
            <a:r>
              <a:rPr lang="en-US" sz="3200" dirty="0"/>
              <a:t>(13-bit number)</a:t>
            </a:r>
          </a:p>
        </p:txBody>
      </p:sp>
    </p:spTree>
    <p:extLst>
      <p:ext uri="{BB962C8B-B14F-4D97-AF65-F5344CB8AC3E}">
        <p14:creationId xmlns:p14="http://schemas.microsoft.com/office/powerpoint/2010/main" val="3409542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>
            <a:extLst>
              <a:ext uri="{FF2B5EF4-FFF2-40B4-BE49-F238E27FC236}">
                <a16:creationId xmlns:a16="http://schemas.microsoft.com/office/drawing/2014/main" id="{93D7C3CE-68EB-4CA2-90AE-8EECBC21DC2E}"/>
              </a:ext>
            </a:extLst>
          </p:cNvPr>
          <p:cNvSpPr/>
          <p:nvPr/>
        </p:nvSpPr>
        <p:spPr>
          <a:xfrm>
            <a:off x="6023426" y="3439885"/>
            <a:ext cx="1088571" cy="1306286"/>
          </a:xfrm>
          <a:prstGeom prst="cub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6090C-1B4C-4542-B2D5-898D038CB7A3}"/>
              </a:ext>
            </a:extLst>
          </p:cNvPr>
          <p:cNvSpPr txBox="1"/>
          <p:nvPr/>
        </p:nvSpPr>
        <p:spPr>
          <a:xfrm>
            <a:off x="4516894" y="4934858"/>
            <a:ext cx="41016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2 meter = 13332 sheets</a:t>
            </a:r>
            <a:br>
              <a:rPr lang="en-US" sz="3200" dirty="0"/>
            </a:br>
            <a:r>
              <a:rPr lang="en-US" sz="3200" dirty="0"/>
              <a:t>(14-bit number)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2C865C9D-F0D9-40CC-A657-0713DCF62D31}"/>
              </a:ext>
            </a:extLst>
          </p:cNvPr>
          <p:cNvSpPr/>
          <p:nvPr/>
        </p:nvSpPr>
        <p:spPr>
          <a:xfrm>
            <a:off x="6023425" y="2416627"/>
            <a:ext cx="1088571" cy="1306286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79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BC7C8F-C113-4EC0-81AB-BAB0BDB4B8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0516" cy="6858000"/>
          </a:xfrm>
          <a:prstGeom prst="rect">
            <a:avLst/>
          </a:prstGeom>
        </p:spPr>
      </p:pic>
      <p:sp>
        <p:nvSpPr>
          <p:cNvPr id="2" name="Cube 1">
            <a:extLst>
              <a:ext uri="{FF2B5EF4-FFF2-40B4-BE49-F238E27FC236}">
                <a16:creationId xmlns:a16="http://schemas.microsoft.com/office/drawing/2014/main" id="{93D7C3CE-68EB-4CA2-90AE-8EECBC21DC2E}"/>
              </a:ext>
            </a:extLst>
          </p:cNvPr>
          <p:cNvSpPr/>
          <p:nvPr/>
        </p:nvSpPr>
        <p:spPr>
          <a:xfrm>
            <a:off x="7575241" y="6371772"/>
            <a:ext cx="713628" cy="6705600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6090C-1B4C-4542-B2D5-898D038CB7A3}"/>
              </a:ext>
            </a:extLst>
          </p:cNvPr>
          <p:cNvSpPr txBox="1"/>
          <p:nvPr/>
        </p:nvSpPr>
        <p:spPr>
          <a:xfrm>
            <a:off x="358880" y="1462781"/>
            <a:ext cx="45184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93 meter = 619938 sheets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(20-bit number)</a:t>
            </a:r>
          </a:p>
        </p:txBody>
      </p:sp>
    </p:spTree>
    <p:extLst>
      <p:ext uri="{BB962C8B-B14F-4D97-AF65-F5344CB8AC3E}">
        <p14:creationId xmlns:p14="http://schemas.microsoft.com/office/powerpoint/2010/main" val="112805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4.44444E-6 L 0.00065 -0.8148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063C3E-C117-4962-BEDE-BF4210D9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" y="478971"/>
            <a:ext cx="12173540" cy="558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945D5B-ABB5-41BA-9692-31E46748943A}"/>
              </a:ext>
            </a:extLst>
          </p:cNvPr>
          <p:cNvSpPr txBox="1"/>
          <p:nvPr/>
        </p:nvSpPr>
        <p:spPr>
          <a:xfrm>
            <a:off x="711200" y="478971"/>
            <a:ext cx="33326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2 Years Growth</a:t>
            </a:r>
          </a:p>
        </p:txBody>
      </p:sp>
    </p:spTree>
    <p:extLst>
      <p:ext uri="{BB962C8B-B14F-4D97-AF65-F5344CB8AC3E}">
        <p14:creationId xmlns:p14="http://schemas.microsoft.com/office/powerpoint/2010/main" val="28123216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817977-3151-451B-A669-7040091D1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42" y="187517"/>
            <a:ext cx="10606463" cy="6561626"/>
          </a:xfrm>
          <a:prstGeom prst="rect">
            <a:avLst/>
          </a:prstGeom>
        </p:spPr>
      </p:pic>
      <p:sp>
        <p:nvSpPr>
          <p:cNvPr id="2" name="Cube 1">
            <a:extLst>
              <a:ext uri="{FF2B5EF4-FFF2-40B4-BE49-F238E27FC236}">
                <a16:creationId xmlns:a16="http://schemas.microsoft.com/office/drawing/2014/main" id="{2DC855B9-CFCB-4467-8328-E08A4B743F65}"/>
              </a:ext>
            </a:extLst>
          </p:cNvPr>
          <p:cNvSpPr/>
          <p:nvPr/>
        </p:nvSpPr>
        <p:spPr>
          <a:xfrm>
            <a:off x="4136569" y="3468330"/>
            <a:ext cx="5965371" cy="275771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1C7B2-7296-47B3-9E60-0FE9F6016B03}"/>
              </a:ext>
            </a:extLst>
          </p:cNvPr>
          <p:cNvSpPr txBox="1"/>
          <p:nvPr/>
        </p:nvSpPr>
        <p:spPr>
          <a:xfrm>
            <a:off x="5145959" y="4572000"/>
            <a:ext cx="39465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2,559,744,000,000 sheets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(42-bit number)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4998F-1DA0-4567-96C0-DD9258DA6BCE}"/>
              </a:ext>
            </a:extLst>
          </p:cNvPr>
          <p:cNvSpPr txBox="1"/>
          <p:nvPr/>
        </p:nvSpPr>
        <p:spPr>
          <a:xfrm>
            <a:off x="5925657" y="2640431"/>
            <a:ext cx="2387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384,000 km</a:t>
            </a:r>
          </a:p>
        </p:txBody>
      </p:sp>
    </p:spTree>
    <p:extLst>
      <p:ext uri="{BB962C8B-B14F-4D97-AF65-F5344CB8AC3E}">
        <p14:creationId xmlns:p14="http://schemas.microsoft.com/office/powerpoint/2010/main" val="27187785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6E2D47-C17F-4D9D-86D6-EF58DFF56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9" y="-10024"/>
            <a:ext cx="11101738" cy="6868024"/>
          </a:xfrm>
          <a:prstGeom prst="rect">
            <a:avLst/>
          </a:prstGeom>
        </p:spPr>
      </p:pic>
      <p:sp>
        <p:nvSpPr>
          <p:cNvPr id="2" name="Cube 1">
            <a:extLst>
              <a:ext uri="{FF2B5EF4-FFF2-40B4-BE49-F238E27FC236}">
                <a16:creationId xmlns:a16="http://schemas.microsoft.com/office/drawing/2014/main" id="{2DC855B9-CFCB-4467-8328-E08A4B743F65}"/>
              </a:ext>
            </a:extLst>
          </p:cNvPr>
          <p:cNvSpPr/>
          <p:nvPr/>
        </p:nvSpPr>
        <p:spPr>
          <a:xfrm>
            <a:off x="4136569" y="3468330"/>
            <a:ext cx="5965371" cy="116699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1C7B2-7296-47B3-9E60-0FE9F6016B03}"/>
              </a:ext>
            </a:extLst>
          </p:cNvPr>
          <p:cNvSpPr txBox="1"/>
          <p:nvPr/>
        </p:nvSpPr>
        <p:spPr>
          <a:xfrm>
            <a:off x="3556595" y="5257562"/>
            <a:ext cx="68640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159,996,485,418,000,000,000,000,000 sheets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(88-bit number)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4998F-1DA0-4567-96C0-DD9258DA6BCE}"/>
              </a:ext>
            </a:extLst>
          </p:cNvPr>
          <p:cNvSpPr txBox="1"/>
          <p:nvPr/>
        </p:nvSpPr>
        <p:spPr>
          <a:xfrm>
            <a:off x="4670618" y="2777657"/>
            <a:ext cx="4636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2.537 million light years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688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7CE397-EEF8-4E7F-9C53-61ED127F1CDE}"/>
              </a:ext>
            </a:extLst>
          </p:cNvPr>
          <p:cNvSpPr txBox="1"/>
          <p:nvPr/>
        </p:nvSpPr>
        <p:spPr>
          <a:xfrm>
            <a:off x="5246914" y="624114"/>
            <a:ext cx="63427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/>
              <a:t>Bitcoin uses a 256-bit number…</a:t>
            </a:r>
          </a:p>
        </p:txBody>
      </p:sp>
      <p:pic>
        <p:nvPicPr>
          <p:cNvPr id="12290" name="Picture 2" descr="Image result for thinking">
            <a:extLst>
              <a:ext uri="{FF2B5EF4-FFF2-40B4-BE49-F238E27FC236}">
                <a16:creationId xmlns:a16="http://schemas.microsoft.com/office/drawing/2014/main" id="{B0A99C9E-986A-40BB-B666-D58DCCF03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143" y="754742"/>
            <a:ext cx="91440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45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4.bp.blogspot.com/_joT9tMocuC8/TLJCHFWDWTI/AAAAAAAABnY/uiM61q5KMPg/s1600/libraryPapers3.jpg">
            <a:extLst>
              <a:ext uri="{FF2B5EF4-FFF2-40B4-BE49-F238E27FC236}">
                <a16:creationId xmlns:a16="http://schemas.microsoft.com/office/drawing/2014/main" id="{0C2ADFDA-D7DC-4658-B993-6B4966780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29" y="168013"/>
            <a:ext cx="4760686" cy="631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39AF877D-3D5B-4EC3-8CE2-E7EC802B0142}"/>
              </a:ext>
            </a:extLst>
          </p:cNvPr>
          <p:cNvSpPr/>
          <p:nvPr/>
        </p:nvSpPr>
        <p:spPr>
          <a:xfrm flipV="1">
            <a:off x="7220857" y="2656114"/>
            <a:ext cx="885372" cy="38234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6DD1A1-9AE1-451D-9DD2-108CE91E1726}"/>
              </a:ext>
            </a:extLst>
          </p:cNvPr>
          <p:cNvSpPr txBox="1"/>
          <p:nvPr/>
        </p:nvSpPr>
        <p:spPr>
          <a:xfrm>
            <a:off x="8106229" y="5471276"/>
            <a:ext cx="186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Private Key (d)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AE58DD5-07FA-4A7B-951B-127A764EE419}"/>
              </a:ext>
            </a:extLst>
          </p:cNvPr>
          <p:cNvSpPr/>
          <p:nvPr/>
        </p:nvSpPr>
        <p:spPr>
          <a:xfrm flipH="1">
            <a:off x="6640284" y="1494070"/>
            <a:ext cx="2982686" cy="104502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Public Key (Q)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1D7228-987E-431E-A021-6C074CC7124F}"/>
                  </a:ext>
                </a:extLst>
              </p:cNvPr>
              <p:cNvSpPr txBox="1"/>
              <p:nvPr/>
            </p:nvSpPr>
            <p:spPr>
              <a:xfrm>
                <a:off x="6640284" y="546058"/>
                <a:ext cx="30799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1D7228-987E-431E-A021-6C074CC71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84" y="546058"/>
                <a:ext cx="307994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9608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ECDLP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EDD9D-5405-4D77-BA5C-A6CE6C2A5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75270-37EF-4C82-95D4-470C516D15BC}"/>
              </a:ext>
            </a:extLst>
          </p:cNvPr>
          <p:cNvSpPr txBox="1"/>
          <p:nvPr/>
        </p:nvSpPr>
        <p:spPr>
          <a:xfrm>
            <a:off x="11476740" y="648866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15:00</a:t>
            </a:r>
          </a:p>
        </p:txBody>
      </p:sp>
    </p:spTree>
    <p:extLst>
      <p:ext uri="{BB962C8B-B14F-4D97-AF65-F5344CB8AC3E}">
        <p14:creationId xmlns:p14="http://schemas.microsoft.com/office/powerpoint/2010/main" val="28511457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9AE789-47E7-4296-830D-327B2363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Focus on the Underlying Group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147AE9A-66E8-43D2-AE02-C6AD399212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forms an algebraic group that cycles after N elements</a:t>
                </a:r>
              </a:p>
              <a:p>
                <a:r>
                  <a:rPr lang="en-US" dirty="0"/>
                  <a:t>N is the "order of G" (stated in the secp256k1 definition)</a:t>
                </a:r>
              </a:p>
              <a:p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 that equals a known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Difficulty: Each iteration requires a EC Point calculation</a:t>
                </a:r>
              </a:p>
              <a:p>
                <a:pPr lvl="1"/>
                <a:r>
                  <a:rPr lang="en-US" dirty="0"/>
                  <a:t>There's no way to tell if you're getting closer to a solution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147AE9A-66E8-43D2-AE02-C6AD399212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1793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Pollard’s Kangaroo (Lambda)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Tries to find a collision in the form of: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Pseudo-random walk of a tame kangaroo and a wild kangaroo</a:t>
                </a:r>
              </a:p>
              <a:p>
                <a:r>
                  <a:rPr lang="en-US" dirty="0"/>
                  <a:t>The next group element is determined by the current group element</a:t>
                </a:r>
              </a:p>
              <a:p>
                <a:r>
                  <a:rPr lang="en-US" dirty="0"/>
                  <a:t>At some point, the "wild" walk should stumble onto the "tame" walk and they share the same sequence from that point forward</a:t>
                </a:r>
              </a:p>
              <a:p>
                <a:r>
                  <a:rPr lang="en-US" dirty="0"/>
                  <a:t>Then: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52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Image result for kangaroo cartoon">
            <a:extLst>
              <a:ext uri="{FF2B5EF4-FFF2-40B4-BE49-F238E27FC236}">
                <a16:creationId xmlns:a16="http://schemas.microsoft.com/office/drawing/2014/main" id="{47F514C5-F884-49E9-9D21-4D3F90DE0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160" y="238896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Pollard’s Kangaroo (Lambda)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9684E3-EA5F-4BB6-B0FD-5528CC45DDB4}"/>
              </a:ext>
            </a:extLst>
          </p:cNvPr>
          <p:cNvSpPr/>
          <p:nvPr/>
        </p:nvSpPr>
        <p:spPr>
          <a:xfrm>
            <a:off x="4354286" y="2148114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D46FFF-B2D1-4F17-86B7-54794FB8D91A}"/>
              </a:ext>
            </a:extLst>
          </p:cNvPr>
          <p:cNvSpPr/>
          <p:nvPr/>
        </p:nvSpPr>
        <p:spPr>
          <a:xfrm>
            <a:off x="4644571" y="2605540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DE0A9-CEDF-4FC0-847C-9D6753956036}"/>
              </a:ext>
            </a:extLst>
          </p:cNvPr>
          <p:cNvSpPr/>
          <p:nvPr/>
        </p:nvSpPr>
        <p:spPr>
          <a:xfrm>
            <a:off x="4934856" y="3062966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F89B4C-6563-4EFE-B155-9DB47A179C46}"/>
              </a:ext>
            </a:extLst>
          </p:cNvPr>
          <p:cNvSpPr/>
          <p:nvPr/>
        </p:nvSpPr>
        <p:spPr>
          <a:xfrm>
            <a:off x="5079998" y="3520392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20FBB2-B814-4709-98AB-57199065D1B6}"/>
              </a:ext>
            </a:extLst>
          </p:cNvPr>
          <p:cNvSpPr/>
          <p:nvPr/>
        </p:nvSpPr>
        <p:spPr>
          <a:xfrm>
            <a:off x="5312225" y="3977818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80E871-EB5A-431E-B695-CC558515F1C0}"/>
              </a:ext>
            </a:extLst>
          </p:cNvPr>
          <p:cNvSpPr/>
          <p:nvPr/>
        </p:nvSpPr>
        <p:spPr>
          <a:xfrm>
            <a:off x="5573481" y="4457241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0469FF-1F35-4066-B5B5-C0BB2757C2BE}"/>
              </a:ext>
            </a:extLst>
          </p:cNvPr>
          <p:cNvSpPr/>
          <p:nvPr/>
        </p:nvSpPr>
        <p:spPr>
          <a:xfrm>
            <a:off x="5820229" y="4936664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21FFC5-9CF8-41F2-B308-78095E5C242B}"/>
              </a:ext>
            </a:extLst>
          </p:cNvPr>
          <p:cNvSpPr/>
          <p:nvPr/>
        </p:nvSpPr>
        <p:spPr>
          <a:xfrm>
            <a:off x="6291943" y="5263462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4215D-D2FE-4BC1-AA73-EC0DF4AF261E}"/>
              </a:ext>
            </a:extLst>
          </p:cNvPr>
          <p:cNvSpPr/>
          <p:nvPr/>
        </p:nvSpPr>
        <p:spPr>
          <a:xfrm>
            <a:off x="6756400" y="5754914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C8C1D-CAD8-402D-B109-D1FBBAF780CE}"/>
              </a:ext>
            </a:extLst>
          </p:cNvPr>
          <p:cNvSpPr/>
          <p:nvPr/>
        </p:nvSpPr>
        <p:spPr>
          <a:xfrm>
            <a:off x="3824515" y="1730715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2D96A2-01E9-494A-9F10-D14D97844950}"/>
              </a:ext>
            </a:extLst>
          </p:cNvPr>
          <p:cNvSpPr/>
          <p:nvPr/>
        </p:nvSpPr>
        <p:spPr>
          <a:xfrm>
            <a:off x="3650343" y="5711372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E244B9-970D-42D6-99AE-D753913EF70D}"/>
              </a:ext>
            </a:extLst>
          </p:cNvPr>
          <p:cNvSpPr/>
          <p:nvPr/>
        </p:nvSpPr>
        <p:spPr>
          <a:xfrm>
            <a:off x="4071258" y="5096321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EC7EB2-37F7-40CB-BE8F-DF54DE9DAD9A}"/>
              </a:ext>
            </a:extLst>
          </p:cNvPr>
          <p:cNvSpPr/>
          <p:nvPr/>
        </p:nvSpPr>
        <p:spPr>
          <a:xfrm>
            <a:off x="4361543" y="4437500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B0A59B-493F-4D0C-9EFD-F6E1052735E7}"/>
              </a:ext>
            </a:extLst>
          </p:cNvPr>
          <p:cNvSpPr/>
          <p:nvPr/>
        </p:nvSpPr>
        <p:spPr>
          <a:xfrm>
            <a:off x="4651828" y="3839707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7FF435-ACAE-4B56-996D-4B15539488C9}"/>
              </a:ext>
            </a:extLst>
          </p:cNvPr>
          <p:cNvSpPr/>
          <p:nvPr/>
        </p:nvSpPr>
        <p:spPr>
          <a:xfrm>
            <a:off x="5050967" y="3498395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68FAD7-6A39-4D03-8254-9FEFA6D2457B}"/>
              </a:ext>
            </a:extLst>
          </p:cNvPr>
          <p:cNvSpPr/>
          <p:nvPr/>
        </p:nvSpPr>
        <p:spPr>
          <a:xfrm>
            <a:off x="4909451" y="3026455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3CF9D-160F-4768-A86B-4B0CB9559E59}"/>
              </a:ext>
            </a:extLst>
          </p:cNvPr>
          <p:cNvSpPr/>
          <p:nvPr/>
        </p:nvSpPr>
        <p:spPr>
          <a:xfrm>
            <a:off x="4633680" y="2583543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181592-D717-4365-8DEA-7C4D7CD3069B}"/>
              </a:ext>
            </a:extLst>
          </p:cNvPr>
          <p:cNvSpPr/>
          <p:nvPr/>
        </p:nvSpPr>
        <p:spPr>
          <a:xfrm>
            <a:off x="4321625" y="2115569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37E903-F6A5-4C76-B925-842D8936C243}"/>
              </a:ext>
            </a:extLst>
          </p:cNvPr>
          <p:cNvSpPr/>
          <p:nvPr/>
        </p:nvSpPr>
        <p:spPr>
          <a:xfrm>
            <a:off x="3802742" y="1703396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730A08-3134-4495-8CDF-57183DA581F4}"/>
              </a:ext>
            </a:extLst>
          </p:cNvPr>
          <p:cNvCxnSpPr/>
          <p:nvPr/>
        </p:nvCxnSpPr>
        <p:spPr>
          <a:xfrm flipH="1">
            <a:off x="7242629" y="5263462"/>
            <a:ext cx="1219200" cy="49145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3BA7C1-D5C0-475C-95C3-FA5F9E7E3EDA}"/>
              </a:ext>
            </a:extLst>
          </p:cNvPr>
          <p:cNvCxnSpPr>
            <a:cxnSpLocks/>
          </p:cNvCxnSpPr>
          <p:nvPr/>
        </p:nvCxnSpPr>
        <p:spPr>
          <a:xfrm>
            <a:off x="2251529" y="5096321"/>
            <a:ext cx="1308100" cy="61505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7E7E57-7A93-4A32-94E2-36A923CB7546}"/>
              </a:ext>
            </a:extLst>
          </p:cNvPr>
          <p:cNvSpPr txBox="1"/>
          <p:nvPr/>
        </p:nvSpPr>
        <p:spPr>
          <a:xfrm>
            <a:off x="8512628" y="4793109"/>
            <a:ext cx="2904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Tame Kangaroo</a:t>
            </a:r>
          </a:p>
          <a:p>
            <a:r>
              <a:rPr lang="en-US" dirty="0"/>
              <a:t>We know everything about it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0071E0-EDAA-4DC0-9731-837C22C704B8}"/>
              </a:ext>
            </a:extLst>
          </p:cNvPr>
          <p:cNvSpPr txBox="1"/>
          <p:nvPr/>
        </p:nvSpPr>
        <p:spPr>
          <a:xfrm>
            <a:off x="408679" y="4273991"/>
            <a:ext cx="2828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Wild Kangaroo</a:t>
            </a:r>
            <a:br>
              <a:rPr lang="en-US" dirty="0"/>
            </a:br>
            <a:r>
              <a:rPr lang="en-US" dirty="0"/>
              <a:t>We only know it's public key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674433-559F-467F-ADA5-B05FFEEBEEFA}"/>
              </a:ext>
            </a:extLst>
          </p:cNvPr>
          <p:cNvSpPr/>
          <p:nvPr/>
        </p:nvSpPr>
        <p:spPr>
          <a:xfrm>
            <a:off x="3745410" y="1645596"/>
            <a:ext cx="6219282" cy="4660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804CB0-D651-4CF8-8602-DF9A8774B507}"/>
              </a:ext>
            </a:extLst>
          </p:cNvPr>
          <p:cNvSpPr txBox="1"/>
          <p:nvPr/>
        </p:nvSpPr>
        <p:spPr>
          <a:xfrm>
            <a:off x="4245426" y="1594123"/>
            <a:ext cx="6001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distinguished point (a.k.a., a "Trap")</a:t>
            </a:r>
          </a:p>
        </p:txBody>
      </p:sp>
    </p:spTree>
    <p:extLst>
      <p:ext uri="{BB962C8B-B14F-4D97-AF65-F5344CB8AC3E}">
        <p14:creationId xmlns:p14="http://schemas.microsoft.com/office/powerpoint/2010/main" val="178634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2" grpId="0" animBg="1"/>
      <p:bldP spid="3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Pollard’s Rho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Tries to find a collision in the form of:			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Then:  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m:t>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Consolas" panose="020B0609020204030204" pitchFamily="49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thus: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371956-870D-491E-A9C5-FA24278777AD}"/>
                  </a:ext>
                </a:extLst>
              </p:cNvPr>
              <p:cNvSpPr txBox="1"/>
              <p:nvPr/>
            </p:nvSpPr>
            <p:spPr>
              <a:xfrm>
                <a:off x="9252858" y="3294742"/>
                <a:ext cx="18240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371956-870D-491E-A9C5-FA2427877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858" y="3294742"/>
                <a:ext cx="182402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560442-05EF-479B-BE50-495865F76CC1}"/>
              </a:ext>
            </a:extLst>
          </p:cNvPr>
          <p:cNvCxnSpPr/>
          <p:nvPr/>
        </p:nvCxnSpPr>
        <p:spPr>
          <a:xfrm flipH="1" flipV="1">
            <a:off x="7924800" y="3062514"/>
            <a:ext cx="1204686" cy="3628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54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Pollard’s Rho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9684E3-EA5F-4BB6-B0FD-5528CC45DDB4}"/>
              </a:ext>
            </a:extLst>
          </p:cNvPr>
          <p:cNvSpPr/>
          <p:nvPr/>
        </p:nvSpPr>
        <p:spPr>
          <a:xfrm>
            <a:off x="5812944" y="3900033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D46FFF-B2D1-4F17-86B7-54794FB8D91A}"/>
              </a:ext>
            </a:extLst>
          </p:cNvPr>
          <p:cNvSpPr/>
          <p:nvPr/>
        </p:nvSpPr>
        <p:spPr>
          <a:xfrm>
            <a:off x="6146769" y="3414967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DE0A9-CEDF-4FC0-847C-9D6753956036}"/>
              </a:ext>
            </a:extLst>
          </p:cNvPr>
          <p:cNvSpPr/>
          <p:nvPr/>
        </p:nvSpPr>
        <p:spPr>
          <a:xfrm>
            <a:off x="6008895" y="2860151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F89B4C-6563-4EFE-B155-9DB47A179C46}"/>
              </a:ext>
            </a:extLst>
          </p:cNvPr>
          <p:cNvSpPr/>
          <p:nvPr/>
        </p:nvSpPr>
        <p:spPr>
          <a:xfrm>
            <a:off x="5500895" y="2512538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20FBB2-B814-4709-98AB-57199065D1B6}"/>
              </a:ext>
            </a:extLst>
          </p:cNvPr>
          <p:cNvSpPr/>
          <p:nvPr/>
        </p:nvSpPr>
        <p:spPr>
          <a:xfrm>
            <a:off x="5040070" y="2768714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80E871-EB5A-431E-B695-CC558515F1C0}"/>
              </a:ext>
            </a:extLst>
          </p:cNvPr>
          <p:cNvSpPr/>
          <p:nvPr/>
        </p:nvSpPr>
        <p:spPr>
          <a:xfrm>
            <a:off x="4952994" y="3369369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0469FF-1F35-4066-B5B5-C0BB2757C2BE}"/>
              </a:ext>
            </a:extLst>
          </p:cNvPr>
          <p:cNvSpPr/>
          <p:nvPr/>
        </p:nvSpPr>
        <p:spPr>
          <a:xfrm>
            <a:off x="4807858" y="3979106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21FFC5-9CF8-41F2-B308-78095E5C242B}"/>
              </a:ext>
            </a:extLst>
          </p:cNvPr>
          <p:cNvSpPr/>
          <p:nvPr/>
        </p:nvSpPr>
        <p:spPr>
          <a:xfrm>
            <a:off x="4807858" y="4635931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4215D-D2FE-4BC1-AA73-EC0DF4AF261E}"/>
              </a:ext>
            </a:extLst>
          </p:cNvPr>
          <p:cNvSpPr/>
          <p:nvPr/>
        </p:nvSpPr>
        <p:spPr>
          <a:xfrm>
            <a:off x="4680857" y="5174342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C8C1D-CAD8-402D-B109-D1FBBAF780CE}"/>
              </a:ext>
            </a:extLst>
          </p:cNvPr>
          <p:cNvSpPr/>
          <p:nvPr/>
        </p:nvSpPr>
        <p:spPr>
          <a:xfrm>
            <a:off x="5377524" y="4292942"/>
            <a:ext cx="290285" cy="31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E244B9-970D-42D6-99AE-D753913EF70D}"/>
              </a:ext>
            </a:extLst>
          </p:cNvPr>
          <p:cNvSpPr/>
          <p:nvPr/>
        </p:nvSpPr>
        <p:spPr>
          <a:xfrm>
            <a:off x="4829629" y="4002655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EC7EB2-37F7-40CB-BE8F-DF54DE9DAD9A}"/>
              </a:ext>
            </a:extLst>
          </p:cNvPr>
          <p:cNvSpPr/>
          <p:nvPr/>
        </p:nvSpPr>
        <p:spPr>
          <a:xfrm>
            <a:off x="4974771" y="3392965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B0A59B-493F-4D0C-9EFD-F6E1052735E7}"/>
              </a:ext>
            </a:extLst>
          </p:cNvPr>
          <p:cNvSpPr/>
          <p:nvPr/>
        </p:nvSpPr>
        <p:spPr>
          <a:xfrm>
            <a:off x="5076356" y="2806824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7FF435-ACAE-4B56-996D-4B15539488C9}"/>
              </a:ext>
            </a:extLst>
          </p:cNvPr>
          <p:cNvSpPr/>
          <p:nvPr/>
        </p:nvSpPr>
        <p:spPr>
          <a:xfrm>
            <a:off x="5522659" y="2540836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68FAD7-6A39-4D03-8254-9FEFA6D2457B}"/>
              </a:ext>
            </a:extLst>
          </p:cNvPr>
          <p:cNvSpPr/>
          <p:nvPr/>
        </p:nvSpPr>
        <p:spPr>
          <a:xfrm>
            <a:off x="6041540" y="2884709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3CF9D-160F-4768-A86B-4B0CB9559E59}"/>
              </a:ext>
            </a:extLst>
          </p:cNvPr>
          <p:cNvSpPr/>
          <p:nvPr/>
        </p:nvSpPr>
        <p:spPr>
          <a:xfrm>
            <a:off x="6186682" y="3448266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181592-D717-4365-8DEA-7C4D7CD3069B}"/>
              </a:ext>
            </a:extLst>
          </p:cNvPr>
          <p:cNvSpPr/>
          <p:nvPr/>
        </p:nvSpPr>
        <p:spPr>
          <a:xfrm>
            <a:off x="5849238" y="3924591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37E903-F6A5-4C76-B925-842D8936C243}"/>
              </a:ext>
            </a:extLst>
          </p:cNvPr>
          <p:cNvSpPr/>
          <p:nvPr/>
        </p:nvSpPr>
        <p:spPr>
          <a:xfrm>
            <a:off x="5377524" y="4316616"/>
            <a:ext cx="290285" cy="31931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CB3021-B176-4A51-8B17-BEA50FDD3579}"/>
              </a:ext>
            </a:extLst>
          </p:cNvPr>
          <p:cNvSpPr/>
          <p:nvPr/>
        </p:nvSpPr>
        <p:spPr>
          <a:xfrm>
            <a:off x="5892780" y="3325827"/>
            <a:ext cx="3210385" cy="5306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40D92A-C172-4673-9868-0CFCBC6E97F1}"/>
              </a:ext>
            </a:extLst>
          </p:cNvPr>
          <p:cNvSpPr txBox="1"/>
          <p:nvPr/>
        </p:nvSpPr>
        <p:spPr>
          <a:xfrm>
            <a:off x="6516880" y="3379576"/>
            <a:ext cx="258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Distinguished Point</a:t>
            </a:r>
          </a:p>
        </p:txBody>
      </p:sp>
    </p:spTree>
    <p:extLst>
      <p:ext uri="{BB962C8B-B14F-4D97-AF65-F5344CB8AC3E}">
        <p14:creationId xmlns:p14="http://schemas.microsoft.com/office/powerpoint/2010/main" val="273080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" grpId="0" animBg="1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1A6D81-F1C0-425B-867F-10829C62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8B41E3-00D0-4CDD-A8FE-B3470DBF8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59" y="2127214"/>
            <a:ext cx="2143424" cy="2143424"/>
          </a:xfrm>
          <a:prstGeom prst="rect">
            <a:avLst/>
          </a:prstGeom>
        </p:spPr>
      </p:pic>
      <p:pic>
        <p:nvPicPr>
          <p:cNvPr id="8" name="Picture 2" descr="Image result for miner gif">
            <a:extLst>
              <a:ext uri="{FF2B5EF4-FFF2-40B4-BE49-F238E27FC236}">
                <a16:creationId xmlns:a16="http://schemas.microsoft.com/office/drawing/2014/main" id="{1EE359FE-3560-41EF-9797-7E6216E512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871" y="4707164"/>
            <a:ext cx="19050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0A1582-D86E-4A05-ABAD-F97570DA8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659" y="2127214"/>
            <a:ext cx="2143424" cy="2143424"/>
          </a:xfrm>
          <a:prstGeom prst="rect">
            <a:avLst/>
          </a:prstGeom>
        </p:spPr>
      </p:pic>
      <p:pic>
        <p:nvPicPr>
          <p:cNvPr id="10" name="Picture 2" descr="Image result for miner gif">
            <a:extLst>
              <a:ext uri="{FF2B5EF4-FFF2-40B4-BE49-F238E27FC236}">
                <a16:creationId xmlns:a16="http://schemas.microsoft.com/office/drawing/2014/main" id="{955F2AF7-4806-46BA-AED0-B54BD414A9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671" y="4707164"/>
            <a:ext cx="19050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92D0A9-8B2A-40BF-9CA2-EA7CC6986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459" y="2127214"/>
            <a:ext cx="2143424" cy="2143424"/>
          </a:xfrm>
          <a:prstGeom prst="rect">
            <a:avLst/>
          </a:prstGeom>
        </p:spPr>
      </p:pic>
      <p:pic>
        <p:nvPicPr>
          <p:cNvPr id="12" name="Picture 2" descr="Image result for miner gif">
            <a:extLst>
              <a:ext uri="{FF2B5EF4-FFF2-40B4-BE49-F238E27FC236}">
                <a16:creationId xmlns:a16="http://schemas.microsoft.com/office/drawing/2014/main" id="{E1BB0EEF-FF58-4C3C-88E0-1D19161309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683" y="4707164"/>
            <a:ext cx="19050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F368C5-225E-468F-BA9E-9815842B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471" y="2127214"/>
            <a:ext cx="2143424" cy="214342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B83F1A6-2AA1-4FFE-A722-D44FC21C2EA1}"/>
              </a:ext>
            </a:extLst>
          </p:cNvPr>
          <p:cNvSpPr/>
          <p:nvPr/>
        </p:nvSpPr>
        <p:spPr>
          <a:xfrm flipH="1">
            <a:off x="2549070" y="2952183"/>
            <a:ext cx="1074588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0876F56-9EBE-49A6-B579-2341EC70946A}"/>
              </a:ext>
            </a:extLst>
          </p:cNvPr>
          <p:cNvSpPr/>
          <p:nvPr/>
        </p:nvSpPr>
        <p:spPr>
          <a:xfrm flipH="1">
            <a:off x="5647869" y="2952183"/>
            <a:ext cx="1074588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558408C-2C20-45C0-B9EB-B6FE7EDA64D3}"/>
              </a:ext>
            </a:extLst>
          </p:cNvPr>
          <p:cNvSpPr/>
          <p:nvPr/>
        </p:nvSpPr>
        <p:spPr>
          <a:xfrm flipH="1">
            <a:off x="8746667" y="2952183"/>
            <a:ext cx="1193804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2" name="Picture 6" descr="ID# 5352 - Texting A Friend Back N Forth - PowerPoint Animation">
            <a:extLst>
              <a:ext uri="{FF2B5EF4-FFF2-40B4-BE49-F238E27FC236}">
                <a16:creationId xmlns:a16="http://schemas.microsoft.com/office/drawing/2014/main" id="{6B223F1F-C677-4E71-9948-6CF2B34192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45" y="1920008"/>
            <a:ext cx="2395611" cy="239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miner gif">
            <a:extLst>
              <a:ext uri="{FF2B5EF4-FFF2-40B4-BE49-F238E27FC236}">
                <a16:creationId xmlns:a16="http://schemas.microsoft.com/office/drawing/2014/main" id="{A90B9DAE-5A16-4331-89A6-2C7897CEB6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71" y="4707164"/>
            <a:ext cx="19050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27B68F1-4F93-42C0-B821-7D15B9602B93}"/>
              </a:ext>
            </a:extLst>
          </p:cNvPr>
          <p:cNvSpPr/>
          <p:nvPr/>
        </p:nvSpPr>
        <p:spPr>
          <a:xfrm>
            <a:off x="405645" y="3788229"/>
            <a:ext cx="2262638" cy="482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15B5416-C4C0-43E8-AF9B-045812B9AD42}"/>
              </a:ext>
            </a:extLst>
          </p:cNvPr>
          <p:cNvSpPr/>
          <p:nvPr/>
        </p:nvSpPr>
        <p:spPr>
          <a:xfrm>
            <a:off x="1536964" y="3975253"/>
            <a:ext cx="258380" cy="725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6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6" grpId="0" animBg="1"/>
      <p:bldP spid="17" grpId="0" animBg="1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CD1E-B44F-4647-B186-4178BAE4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138FA-DC1D-4667-BD6C-A40BD5839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December 2016, 117-bit ECDLP on sect113r2 curve</a:t>
            </a:r>
          </a:p>
          <a:p>
            <a:pPr lvl="1"/>
            <a:r>
              <a:rPr lang="en-US" dirty="0"/>
              <a:t>Used optimized FPGA implementation of parallel version of Pollard Rho</a:t>
            </a:r>
          </a:p>
          <a:p>
            <a:pPr lvl="1"/>
            <a:r>
              <a:rPr lang="en-US" dirty="0"/>
              <a:t>6 months on cluster of 64 to 576 FPGAs in parallel</a:t>
            </a:r>
          </a:p>
          <a:p>
            <a:pPr lvl="1"/>
            <a:r>
              <a:rPr lang="en-US" dirty="0"/>
              <a:t>2^60 iteration steps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However, this record is not the secp256k1 curve. Each curve has advantages and disadvantages (i.e., certain optimizations may exist)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There is no known successful attacks on Bitcoin… but those probably wouldn't be published academically anyways.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272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Addresses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66294-E5A5-4C90-AC19-0E9FD5CE9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34676A-7960-40A8-A788-FCAC06C38303}"/>
              </a:ext>
            </a:extLst>
          </p:cNvPr>
          <p:cNvSpPr txBox="1"/>
          <p:nvPr/>
        </p:nvSpPr>
        <p:spPr>
          <a:xfrm>
            <a:off x="11476740" y="648866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10:00</a:t>
            </a:r>
          </a:p>
        </p:txBody>
      </p:sp>
    </p:spTree>
    <p:extLst>
      <p:ext uri="{BB962C8B-B14F-4D97-AF65-F5344CB8AC3E}">
        <p14:creationId xmlns:p14="http://schemas.microsoft.com/office/powerpoint/2010/main" val="15082808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564A6D-0F78-47A0-A638-FA202EC15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Addresses?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94EB7D-7098-4761-8BD9-7777B5A7E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Mitigate risk of someone solving ECDLP (or using weak keys):</a:t>
            </a:r>
          </a:p>
          <a:p>
            <a:pPr lvl="1"/>
            <a:r>
              <a:rPr lang="en-US" dirty="0"/>
              <a:t>Given your Public key, derive the Private Key</a:t>
            </a:r>
          </a:p>
          <a:p>
            <a:r>
              <a:rPr lang="en-US" dirty="0"/>
              <a:t>Addresses are based on hashing a Public Key</a:t>
            </a:r>
          </a:p>
          <a:p>
            <a:r>
              <a:rPr lang="en-US" dirty="0"/>
              <a:t>The actual Public Key is only revealed when a Transaction's payment is claimed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 best practice for any Cryptocurrency is to use a different key for each transaction, since the Public Key is revealed in the end</a:t>
            </a:r>
          </a:p>
        </p:txBody>
      </p:sp>
    </p:spTree>
    <p:extLst>
      <p:ext uri="{BB962C8B-B14F-4D97-AF65-F5344CB8AC3E}">
        <p14:creationId xmlns:p14="http://schemas.microsoft.com/office/powerpoint/2010/main" val="8974046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Bitcoin address?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3449" y="1690688"/>
            <a:ext cx="716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1JHYG91McMgviqDDLSXq1TsPvZB7LYxV1s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49556" y="2275463"/>
            <a:ext cx="749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Base58 Encoding of Version Byte + RIPEMD160 HASH of Public Key + checksum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33447" y="3601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2938244"/>
            <a:ext cx="11259671" cy="3677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3229570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Base58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3814345"/>
            <a:ext cx="106186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Uppercase and Lowercase Letters plus numbers, except for O, 0, I, l</a:t>
            </a:r>
          </a:p>
        </p:txBody>
      </p:sp>
    </p:spTree>
    <p:extLst>
      <p:ext uri="{BB962C8B-B14F-4D97-AF65-F5344CB8AC3E}">
        <p14:creationId xmlns:p14="http://schemas.microsoft.com/office/powerpoint/2010/main" val="12297933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Bitcoin address?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3449" y="1690688"/>
            <a:ext cx="716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1JHYG91McMgviqDDLSXq1TsPvZB7LYxV1s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49556" y="2275463"/>
            <a:ext cx="749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Base58 Encoding of Version Byte + RIPEMD160 HASH of Public Key + checksum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33447" y="3601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2938244"/>
            <a:ext cx="11259671" cy="3677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3229570"/>
            <a:ext cx="295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Decoded Base58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3814345"/>
            <a:ext cx="106186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3814345"/>
            <a:ext cx="902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00 bd9ae39ae11fd05642fe51c0ae15191fb1cb0984 d03b970a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4707958"/>
            <a:ext cx="2260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Version Byte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5292733"/>
            <a:ext cx="103861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00 Bitcoin Main Network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Pubkey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Hash 	('1' addresses)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6F Bitcoin Test Network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Pubkey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Hash 	('m' or 'n' addresses)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Dogecoin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Pubkey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Hash 			('D' addresses)</a:t>
            </a:r>
          </a:p>
        </p:txBody>
      </p:sp>
    </p:spTree>
    <p:extLst>
      <p:ext uri="{BB962C8B-B14F-4D97-AF65-F5344CB8AC3E}">
        <p14:creationId xmlns:p14="http://schemas.microsoft.com/office/powerpoint/2010/main" val="14370430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Bitcoin address?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3449" y="1690688"/>
            <a:ext cx="716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1JHYG91McMgviqDDLSXq1TsPvZB7LYxV1s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49556" y="2275463"/>
            <a:ext cx="749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Base58 Encoding of Version Byte + RIPEMD160 HASH of Public Key + checksum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33447" y="3601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2938244"/>
            <a:ext cx="11259671" cy="3677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3229570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RIPEMD160 Hash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3814345"/>
            <a:ext cx="106186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3814345"/>
            <a:ext cx="921277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bd9ae39ae11fd05642fe51c0ae15191fb1cb0984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Public Key: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04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3bfd3e5fb4483121be089c604d67c3ee0fe5741584b6976b152b50d497216d71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3f245e78311368b0ab64936cb99e5b9778d416cc1bfc60adaf9f8ad8eb3b4021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0157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Bitcoin address?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3449" y="1690688"/>
            <a:ext cx="716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1JHYG91McMgviqDDLSXq1TsPvZB7LYxV1s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49556" y="2275463"/>
            <a:ext cx="749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Base58 Encoding of Version Byte + RIPEMD160 HASH of Public Key + checksum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33447" y="3601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2938244"/>
            <a:ext cx="11259671" cy="3677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3229570"/>
            <a:ext cx="1884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Checksum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3814345"/>
            <a:ext cx="106186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3814345"/>
            <a:ext cx="98668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Double-SHA256 Hash the Version Byte + RIPEMD160 Hash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Pass 1: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c3996bae3cbcb0ba0d7b60bf8c17f7e3aef33487caca2e1a51a7e2bc34c12b65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Pass 2: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d03b970a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a8fd63c428f1c33b8a31a46a2b5c0c525cb35208fd8bb2dc4f8fe71b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0623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ECDSA</a:t>
            </a:r>
            <a:br>
              <a:rPr lang="en-US" dirty="0"/>
            </a:br>
            <a:r>
              <a:rPr lang="en-US" sz="4800" dirty="0"/>
              <a:t>Elliptic Curve Digital Signature Algorithm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2D81E-0813-42B8-931C-8707900A8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0F989-4C63-41E4-91EC-5678EB9F2CAB}"/>
              </a:ext>
            </a:extLst>
          </p:cNvPr>
          <p:cNvSpPr txBox="1"/>
          <p:nvPr/>
        </p:nvSpPr>
        <p:spPr>
          <a:xfrm>
            <a:off x="11476740" y="648866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5:00</a:t>
            </a:r>
          </a:p>
        </p:txBody>
      </p:sp>
    </p:spTree>
    <p:extLst>
      <p:ext uri="{BB962C8B-B14F-4D97-AF65-F5344CB8AC3E}">
        <p14:creationId xmlns:p14="http://schemas.microsoft.com/office/powerpoint/2010/main" val="5510124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 Digital Signature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"e", the SHA-256 Hash of the message to be signed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Pick a cryptographically random integer "k" less than order N of G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WARNING: Use a unique value of "k" for each message. No reuse.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endParaRPr lang="en-US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"r" as the X-coordinate of k*G (mod 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"s" as: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𝑑𝑟</m:t>
                          </m:r>
                        </m:e>
                      </m:d>
                    </m:oMath>
                  </m:oMathPara>
                </a14:m>
                <a:br>
                  <a:rPr lang="en-US" sz="3600" b="0" dirty="0">
                    <a:ea typeface="Cambria Math" panose="02040503050406030204" pitchFamily="18" charset="0"/>
                  </a:rPr>
                </a:br>
                <a:endParaRPr lang="en-US" sz="36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3600" b="0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dirty="0"/>
                  <a:t>Pair (r, s) is the signature for the message. The Public Key must also be provided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04B6A6-24E7-4355-88C8-2F75FA0496C3}"/>
              </a:ext>
            </a:extLst>
          </p:cNvPr>
          <p:cNvCxnSpPr>
            <a:cxnSpLocks/>
          </p:cNvCxnSpPr>
          <p:nvPr/>
        </p:nvCxnSpPr>
        <p:spPr>
          <a:xfrm flipH="1" flipV="1">
            <a:off x="7270804" y="4665916"/>
            <a:ext cx="761572" cy="15709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AED331-27F3-416B-B262-258EFB7B45D7}"/>
              </a:ext>
            </a:extLst>
          </p:cNvPr>
          <p:cNvCxnSpPr>
            <a:cxnSpLocks/>
          </p:cNvCxnSpPr>
          <p:nvPr/>
        </p:nvCxnSpPr>
        <p:spPr>
          <a:xfrm flipH="1">
            <a:off x="5805712" y="3825177"/>
            <a:ext cx="754744" cy="30420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9E3410-A49B-4AFC-9BAE-9283185E4F13}"/>
              </a:ext>
            </a:extLst>
          </p:cNvPr>
          <p:cNvSpPr txBox="1"/>
          <p:nvPr/>
        </p:nvSpPr>
        <p:spPr>
          <a:xfrm>
            <a:off x="6560456" y="3565303"/>
            <a:ext cx="3377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Secret 1-time number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60DA91-A7B6-48A7-8547-D0A15919ABAE}"/>
              </a:ext>
            </a:extLst>
          </p:cNvPr>
          <p:cNvSpPr txBox="1"/>
          <p:nvPr/>
        </p:nvSpPr>
        <p:spPr>
          <a:xfrm>
            <a:off x="8032376" y="4561402"/>
            <a:ext cx="1795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Private Key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1BA9F5-A6D1-44B2-99E2-000D278CCB5A}"/>
              </a:ext>
            </a:extLst>
          </p:cNvPr>
          <p:cNvSpPr/>
          <p:nvPr/>
        </p:nvSpPr>
        <p:spPr>
          <a:xfrm>
            <a:off x="5254171" y="4157916"/>
            <a:ext cx="464457" cy="508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D99D47-D106-422D-A3F2-FB7C5ED98226}"/>
              </a:ext>
            </a:extLst>
          </p:cNvPr>
          <p:cNvSpPr/>
          <p:nvPr/>
        </p:nvSpPr>
        <p:spPr>
          <a:xfrm>
            <a:off x="6903354" y="4191251"/>
            <a:ext cx="295731" cy="43112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1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Signature 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"e", the SHA-256 Hash of the message that was signed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"u</a:t>
                </a:r>
                <a:r>
                  <a:rPr lang="en-US" baseline="-25000" dirty="0"/>
                  <a:t>1</a:t>
                </a:r>
                <a:r>
                  <a:rPr lang="en-US" dirty="0"/>
                  <a:t>" and "u</a:t>
                </a:r>
                <a:r>
                  <a:rPr lang="en-US" baseline="-25000" dirty="0"/>
                  <a:t>2</a:t>
                </a:r>
                <a:r>
                  <a:rPr lang="en-US" dirty="0"/>
                  <a:t>" as: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Calculate point (x</a:t>
                </a:r>
                <a:r>
                  <a:rPr lang="en-US" baseline="-25000" dirty="0"/>
                  <a:t>1</a:t>
                </a:r>
                <a:r>
                  <a:rPr lang="en-US" dirty="0"/>
                  <a:t>, y</a:t>
                </a:r>
                <a:r>
                  <a:rPr lang="en-US" baseline="-25000" dirty="0"/>
                  <a:t>1</a:t>
                </a:r>
                <a:r>
                  <a:rPr lang="en-US" dirty="0"/>
                  <a:t>) as: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dirty="0"/>
                  <a:t>Signature is valid if  r = X</a:t>
                </a:r>
                <a:r>
                  <a:rPr lang="en-US" baseline="-25000" dirty="0"/>
                  <a:t>1 </a:t>
                </a:r>
                <a:r>
                  <a:rPr lang="en-US" dirty="0"/>
                  <a:t> (mod 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99E1FD-0D2D-4748-B510-95260393B9FE}"/>
              </a:ext>
            </a:extLst>
          </p:cNvPr>
          <p:cNvCxnSpPr>
            <a:cxnSpLocks/>
          </p:cNvCxnSpPr>
          <p:nvPr/>
        </p:nvCxnSpPr>
        <p:spPr>
          <a:xfrm flipH="1">
            <a:off x="8244112" y="4475305"/>
            <a:ext cx="754744" cy="30420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786DE57-A03C-4197-BA55-5835ABD156B0}"/>
              </a:ext>
            </a:extLst>
          </p:cNvPr>
          <p:cNvSpPr txBox="1"/>
          <p:nvPr/>
        </p:nvSpPr>
        <p:spPr>
          <a:xfrm>
            <a:off x="8998856" y="4104186"/>
            <a:ext cx="1663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Public Key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344932-0960-484B-A486-C4EE2A0AA670}"/>
              </a:ext>
            </a:extLst>
          </p:cNvPr>
          <p:cNvSpPr/>
          <p:nvPr/>
        </p:nvSpPr>
        <p:spPr>
          <a:xfrm>
            <a:off x="7692571" y="4746171"/>
            <a:ext cx="464457" cy="508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8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4E2FE-21B7-4D2F-A62B-B58ACE51A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Primer on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3496D-DF35-41FE-8267-9ACBD1F1F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Cryptography is the study and methods of exchanging secret messages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Encryption</a:t>
            </a:r>
          </a:p>
          <a:p>
            <a:r>
              <a:rPr lang="en-US" dirty="0"/>
              <a:t>Hashing</a:t>
            </a:r>
          </a:p>
          <a:p>
            <a:r>
              <a:rPr lang="en-US" dirty="0"/>
              <a:t>Digital Signatures</a:t>
            </a:r>
          </a:p>
          <a:p>
            <a:r>
              <a:rPr lang="en-US" dirty="0"/>
              <a:t>Secure Communications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2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That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br>
                  <a:rPr lang="en-US" dirty="0"/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+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𝑟𝑑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𝑑𝑟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72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That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From previous step: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dirty="0"/>
                  <a:t>Substitute formula for "s":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Rearrange and simplify: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trike="sngStrike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trike="sngStrike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n-US" i="1" strike="sngStrike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(by definition, "r" is the x-coordinate of k*G)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 b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76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"k" is reused for multiple signatures?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Two signatures: (r, s) and (r, s</a:t>
                </a:r>
                <a:r>
                  <a:rPr lang="en-US" baseline="-25000" dirty="0"/>
                  <a:t>1</a:t>
                </a:r>
                <a:r>
                  <a:rPr lang="en-US" dirty="0"/>
                  <a:t>) for message hashes e and e</a:t>
                </a:r>
                <a:r>
                  <a:rPr lang="en-US" baseline="-25000" dirty="0"/>
                  <a:t>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:br>
                  <a:rPr lang="en-US" sz="2200" i="1" dirty="0"/>
                </a:br>
                <a:br>
                  <a:rPr lang="en-US" sz="2200" i="1" dirty="0"/>
                </a:br>
                <a:r>
                  <a:rPr lang="en-US" sz="2200" i="1" dirty="0"/>
                  <a:t>* This is how the signing key for the </a:t>
                </a:r>
                <a:r>
                  <a:rPr lang="en-US" sz="2200" i="1" dirty="0" err="1"/>
                  <a:t>Playstation</a:t>
                </a:r>
                <a:r>
                  <a:rPr lang="en-US" sz="2200" i="1" dirty="0"/>
                  <a:t> 3 was "cracked"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22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15200" y="4001294"/>
            <a:ext cx="229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once we know k…</a:t>
            </a:r>
          </a:p>
        </p:txBody>
      </p:sp>
    </p:spTree>
    <p:extLst>
      <p:ext uri="{BB962C8B-B14F-4D97-AF65-F5344CB8AC3E}">
        <p14:creationId xmlns:p14="http://schemas.microsoft.com/office/powerpoint/2010/main" val="296184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360A8F-0E66-4045-B08D-3584B0B5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That's Probably Enough for Now!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0CF24-C4CF-4F8A-8DF8-E02D4D972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55D5A5-7AF7-4F9A-BAD1-B92FE858D0B5}"/>
              </a:ext>
            </a:extLst>
          </p:cNvPr>
          <p:cNvSpPr txBox="1"/>
          <p:nvPr/>
        </p:nvSpPr>
        <p:spPr>
          <a:xfrm>
            <a:off x="11476740" y="648866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0:00</a:t>
            </a:r>
          </a:p>
        </p:txBody>
      </p:sp>
    </p:spTree>
    <p:extLst>
      <p:ext uri="{BB962C8B-B14F-4D97-AF65-F5344CB8AC3E}">
        <p14:creationId xmlns:p14="http://schemas.microsoft.com/office/powerpoint/2010/main" val="1169962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Jason Follas</a:t>
            </a:r>
          </a:p>
          <a:p>
            <a:pPr marL="0" indent="0">
              <a:buNone/>
            </a:pPr>
            <a:r>
              <a:rPr lang="en-US" dirty="0"/>
              <a:t>Quicken Loans</a:t>
            </a:r>
          </a:p>
          <a:p>
            <a:pPr marL="0" indent="0">
              <a:buNone/>
            </a:pPr>
            <a:r>
              <a:rPr lang="en-US" dirty="0"/>
              <a:t>jasonfollas@quickenloans.com</a:t>
            </a:r>
          </a:p>
          <a:p>
            <a:pPr marL="0" indent="0">
              <a:buNone/>
            </a:pPr>
            <a:r>
              <a:rPr lang="en-US" dirty="0"/>
              <a:t>Twitter: @</a:t>
            </a:r>
            <a:r>
              <a:rPr lang="en-US" dirty="0" err="1"/>
              <a:t>jfollas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presentation and code can be found here:</a:t>
            </a:r>
            <a:br>
              <a:rPr lang="en-US" dirty="0"/>
            </a:br>
            <a:r>
              <a:rPr lang="en-US" dirty="0"/>
              <a:t>https://github.com/jfollas/bitcoin-math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630" y="4619625"/>
            <a:ext cx="1874241" cy="1874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301" y="557318"/>
            <a:ext cx="1282897" cy="2266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70688" y="285329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29197" y="6321465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395835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4E2FE-21B7-4D2F-A62B-B58ACE51A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Primer on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3496D-DF35-41FE-8267-9ACBD1F1F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only work with bits/bytes and whole numbers</a:t>
            </a:r>
          </a:p>
          <a:p>
            <a:r>
              <a:rPr lang="en-US" dirty="0"/>
              <a:t>Bit vectors, Byte arrays, Integers, </a:t>
            </a:r>
            <a:r>
              <a:rPr lang="en-US" dirty="0" err="1"/>
              <a:t>BigInteger</a:t>
            </a:r>
            <a:r>
              <a:rPr lang="en-US" dirty="0"/>
              <a:t>, etc.</a:t>
            </a:r>
          </a:p>
          <a:p>
            <a:r>
              <a:rPr lang="en-US" dirty="0"/>
              <a:t>No floating point math required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6754</TotalTime>
  <Words>2439</Words>
  <Application>Microsoft Office PowerPoint</Application>
  <PresentationFormat>Widescreen</PresentationFormat>
  <Paragraphs>573</Paragraphs>
  <Slides>84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94" baseType="lpstr">
      <vt:lpstr>Agency FB</vt:lpstr>
      <vt:lpstr>Arial</vt:lpstr>
      <vt:lpstr>Calibri</vt:lpstr>
      <vt:lpstr>Calibri Light</vt:lpstr>
      <vt:lpstr>Cambria Math</vt:lpstr>
      <vt:lpstr>Consolas</vt:lpstr>
      <vt:lpstr>Raleway Medium</vt:lpstr>
      <vt:lpstr>Wingdings</vt:lpstr>
      <vt:lpstr>Office Theme</vt:lpstr>
      <vt:lpstr>1_Office Theme</vt:lpstr>
      <vt:lpstr>Bitcoin</vt:lpstr>
      <vt:lpstr>Bitcoin: What makes it secure?</vt:lpstr>
      <vt:lpstr>Why this Presentation?</vt:lpstr>
      <vt:lpstr>Warning </vt:lpstr>
      <vt:lpstr>So, Why Learn About Bitcoin?</vt:lpstr>
      <vt:lpstr>PowerPoint Presentation</vt:lpstr>
      <vt:lpstr>Blockchain</vt:lpstr>
      <vt:lpstr>Quick Primer on Cryptography</vt:lpstr>
      <vt:lpstr>Quick Primer on Cryptography</vt:lpstr>
      <vt:lpstr>Quick Primer on Cryptography</vt:lpstr>
      <vt:lpstr>SHA-256 Hashing</vt:lpstr>
      <vt:lpstr>What is Hashing?</vt:lpstr>
      <vt:lpstr>SHA-256 (32-byte hash)</vt:lpstr>
      <vt:lpstr>PowerPoint Presentation</vt:lpstr>
      <vt:lpstr>Hashes as IDs</vt:lpstr>
      <vt:lpstr>Hashes as Proof of Work for Mining</vt:lpstr>
      <vt:lpstr>Modular Arithmetic</vt:lpstr>
      <vt:lpstr>PowerPoint Presentation</vt:lpstr>
      <vt:lpstr>PowerPoint Presentation</vt:lpstr>
      <vt:lpstr>PowerPoint Presentation</vt:lpstr>
      <vt:lpstr>Modular Arithmetic</vt:lpstr>
      <vt:lpstr>Modular Arithmetic</vt:lpstr>
      <vt:lpstr>Modular Arithmetic</vt:lpstr>
      <vt:lpstr>Modular Arithmetic</vt:lpstr>
      <vt:lpstr>Modular Arithmetic</vt:lpstr>
      <vt:lpstr>Modular Arithmetic</vt:lpstr>
      <vt:lpstr>Modular Arithmetic</vt:lpstr>
      <vt:lpstr>Multiplication Modulo 7          (Finite Field F7)</vt:lpstr>
      <vt:lpstr>What about Division?</vt:lpstr>
      <vt:lpstr>Division</vt:lpstr>
      <vt:lpstr>Multiplication Modulo 7          (Finite Field F7)</vt:lpstr>
      <vt:lpstr>What is 24 ÷ 5 in F7?</vt:lpstr>
      <vt:lpstr>Elliptic Curves</vt:lpstr>
      <vt:lpstr>PowerPoint Presentation</vt:lpstr>
      <vt:lpstr>PowerPoint Presentation</vt:lpstr>
      <vt:lpstr>PowerPoint Presentation</vt:lpstr>
      <vt:lpstr>Elliptic Curve Arithmetic</vt:lpstr>
      <vt:lpstr>Elliptic Curve Addition</vt:lpstr>
      <vt:lpstr>Elliptic Curve Point Doubling</vt:lpstr>
      <vt:lpstr>Elliptic Curve Multiplication</vt:lpstr>
      <vt:lpstr>Binary Multiplication</vt:lpstr>
      <vt:lpstr>Binary Multiplication</vt:lpstr>
      <vt:lpstr>Affine Points</vt:lpstr>
      <vt:lpstr>PowerPoint Presentation</vt:lpstr>
      <vt:lpstr>But, Cryptography Requires Integers</vt:lpstr>
      <vt:lpstr>PowerPoint Presentation</vt:lpstr>
      <vt:lpstr>Generator</vt:lpstr>
      <vt:lpstr>PowerPoint Presentation</vt:lpstr>
      <vt:lpstr>Applying EC to Bitcoin</vt:lpstr>
      <vt:lpstr>All Must Agree Upon Which Curve to Use</vt:lpstr>
      <vt:lpstr>Secp256k1 Curve: y2 = x3 + 0x + 7</vt:lpstr>
      <vt:lpstr>Other secp256k1 Domain Parameters </vt:lpstr>
      <vt:lpstr>Elliptic Curve Discrete Log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Attacks on ECDLP</vt:lpstr>
      <vt:lpstr>Attacks Focus on the Underlying Group</vt:lpstr>
      <vt:lpstr>Pollard’s Kangaroo (Lambda) Algorithm</vt:lpstr>
      <vt:lpstr>Pollard’s Kangaroo (Lambda) Algorithm</vt:lpstr>
      <vt:lpstr>Pollard’s Rho Algorithm</vt:lpstr>
      <vt:lpstr>Pollard’s Rho Algorithm</vt:lpstr>
      <vt:lpstr>Records </vt:lpstr>
      <vt:lpstr>Bitcoin Addresses</vt:lpstr>
      <vt:lpstr>Why use Addresses?</vt:lpstr>
      <vt:lpstr>What is a Bitcoin address?</vt:lpstr>
      <vt:lpstr>What is a Bitcoin address?</vt:lpstr>
      <vt:lpstr>What is a Bitcoin address?</vt:lpstr>
      <vt:lpstr>What is a Bitcoin address?</vt:lpstr>
      <vt:lpstr>ECDSA Elliptic Curve Digital Signature Algorithm</vt:lpstr>
      <vt:lpstr>Elliptic Curve Digital Signature Algorithm</vt:lpstr>
      <vt:lpstr>Signature Verification</vt:lpstr>
      <vt:lpstr>Why Does That Work?</vt:lpstr>
      <vt:lpstr>Why Does That Work?</vt:lpstr>
      <vt:lpstr>What if "k" is reused for multiple signatures?</vt:lpstr>
      <vt:lpstr>That's Probably Enough for Now!</vt:lpstr>
      <vt:lpstr>Contact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Math Behind Bitcoin</dc:title>
  <dc:creator>Jason Follas</dc:creator>
  <cp:lastModifiedBy>Jason Follas</cp:lastModifiedBy>
  <cp:revision>72</cp:revision>
  <dcterms:created xsi:type="dcterms:W3CDTF">2017-03-22T01:50:45Z</dcterms:created>
  <dcterms:modified xsi:type="dcterms:W3CDTF">2017-07-10T21:34:51Z</dcterms:modified>
</cp:coreProperties>
</file>